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0" r:id="rId2"/>
    <p:sldId id="283" r:id="rId3"/>
    <p:sldId id="261" r:id="rId4"/>
    <p:sldId id="258" r:id="rId5"/>
    <p:sldId id="291" r:id="rId6"/>
    <p:sldId id="292" r:id="rId7"/>
    <p:sldId id="293" r:id="rId8"/>
    <p:sldId id="294" r:id="rId9"/>
    <p:sldId id="296" r:id="rId10"/>
    <p:sldId id="297" r:id="rId11"/>
    <p:sldId id="329" r:id="rId12"/>
    <p:sldId id="299" r:id="rId13"/>
    <p:sldId id="300" r:id="rId14"/>
    <p:sldId id="301" r:id="rId15"/>
    <p:sldId id="303" r:id="rId16"/>
    <p:sldId id="304" r:id="rId17"/>
    <p:sldId id="305" r:id="rId18"/>
    <p:sldId id="306" r:id="rId19"/>
    <p:sldId id="307" r:id="rId20"/>
    <p:sldId id="295" r:id="rId21"/>
    <p:sldId id="308" r:id="rId22"/>
    <p:sldId id="309" r:id="rId23"/>
    <p:sldId id="310" r:id="rId24"/>
    <p:sldId id="311" r:id="rId25"/>
    <p:sldId id="289" r:id="rId26"/>
    <p:sldId id="298" r:id="rId27"/>
    <p:sldId id="312" r:id="rId28"/>
    <p:sldId id="314" r:id="rId29"/>
    <p:sldId id="313" r:id="rId30"/>
    <p:sldId id="315" r:id="rId31"/>
    <p:sldId id="316" r:id="rId32"/>
    <p:sldId id="317" r:id="rId33"/>
    <p:sldId id="318" r:id="rId34"/>
    <p:sldId id="319" r:id="rId35"/>
    <p:sldId id="290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277" r:id="rId46"/>
    <p:sldId id="279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34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4CA59-7311-4E0D-8251-90E809202478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65DD6-F8D4-4142-A657-BD5F10A5E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01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Young Generation</a:t>
            </a:r>
            <a:r>
              <a:rPr lang="ko-KR" altLang="en-US" dirty="0"/>
              <a:t>에서 일어나는 </a:t>
            </a:r>
            <a:r>
              <a:rPr lang="en-US" altLang="ko-KR" dirty="0"/>
              <a:t>GC</a:t>
            </a:r>
            <a:r>
              <a:rPr lang="ko-KR" altLang="en-US" dirty="0"/>
              <a:t>를 </a:t>
            </a:r>
            <a:r>
              <a:rPr lang="en-US" altLang="ko-KR" dirty="0"/>
              <a:t>minor GC</a:t>
            </a:r>
          </a:p>
          <a:p>
            <a:r>
              <a:rPr lang="en-US" altLang="ko-KR" dirty="0"/>
              <a:t>Old Generation</a:t>
            </a:r>
            <a:r>
              <a:rPr lang="ko-KR" altLang="en-US" dirty="0"/>
              <a:t>에서 일어나는 </a:t>
            </a:r>
            <a:r>
              <a:rPr lang="en-US" altLang="ko-KR" dirty="0"/>
              <a:t>GC</a:t>
            </a:r>
            <a:r>
              <a:rPr lang="ko-KR" altLang="en-US" dirty="0"/>
              <a:t>를 </a:t>
            </a:r>
            <a:r>
              <a:rPr lang="en-US" altLang="ko-KR" dirty="0"/>
              <a:t>major GC</a:t>
            </a:r>
          </a:p>
          <a:p>
            <a:r>
              <a:rPr lang="en-US" altLang="ko-KR" dirty="0"/>
              <a:t>Eden</a:t>
            </a:r>
            <a:r>
              <a:rPr lang="ko-KR" altLang="en-US" dirty="0"/>
              <a:t>에는 새로 생긴 객체가 할당되는 영역</a:t>
            </a:r>
            <a:endParaRPr lang="en-US" altLang="ko-KR" dirty="0"/>
          </a:p>
          <a:p>
            <a:r>
              <a:rPr lang="en-US" altLang="ko-KR" dirty="0"/>
              <a:t>Survivor </a:t>
            </a:r>
            <a:r>
              <a:rPr lang="ko-KR" altLang="en-US" dirty="0" err="1"/>
              <a:t>둘중</a:t>
            </a:r>
            <a:r>
              <a:rPr lang="ko-KR" altLang="en-US" dirty="0"/>
              <a:t> 하나는 꼭 </a:t>
            </a:r>
            <a:r>
              <a:rPr lang="ko-KR" altLang="en-US" dirty="0" err="1"/>
              <a:t>비어놔야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Age bit</a:t>
            </a:r>
            <a:r>
              <a:rPr lang="ko-KR" altLang="en-US" dirty="0"/>
              <a:t>가 일정 이상 되면 </a:t>
            </a:r>
            <a:r>
              <a:rPr lang="en-US" altLang="ko-KR" dirty="0"/>
              <a:t>young</a:t>
            </a:r>
            <a:r>
              <a:rPr lang="ko-KR" altLang="en-US" dirty="0"/>
              <a:t>에서 </a:t>
            </a:r>
            <a:r>
              <a:rPr lang="en-US" altLang="ko-KR" dirty="0"/>
              <a:t>old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en-US" altLang="ko-KR" dirty="0"/>
              <a:t>Major </a:t>
            </a:r>
            <a:r>
              <a:rPr lang="en-US" altLang="ko-KR" dirty="0" err="1"/>
              <a:t>gc</a:t>
            </a:r>
            <a:r>
              <a:rPr lang="ko-KR" altLang="en-US" dirty="0"/>
              <a:t>가 </a:t>
            </a:r>
            <a:r>
              <a:rPr lang="en-US" altLang="ko-KR" dirty="0"/>
              <a:t>minor </a:t>
            </a:r>
            <a:r>
              <a:rPr lang="en-US" altLang="ko-KR" dirty="0" err="1"/>
              <a:t>gc</a:t>
            </a:r>
            <a:r>
              <a:rPr lang="ko-KR" altLang="en-US" dirty="0"/>
              <a:t>보다 속도가 오래 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1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.class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파일이 로딩된 후에는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JVM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메모리 영역에 이 파일이 나타내는 클래스 유형의 객체를 생성한다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69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.class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파일이 로딩된 후에는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JVM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메모리 영역에 이 파일이 나타내는 클래스 유형의 객체를 생성한다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1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는 부호 유지</a:t>
            </a:r>
            <a:r>
              <a:rPr lang="en-US" altLang="ko-KR" dirty="0"/>
              <a:t>, -</a:t>
            </a:r>
            <a:r>
              <a:rPr lang="ko-KR" altLang="en-US" dirty="0"/>
              <a:t>는 부호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560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는 부호 유지</a:t>
            </a:r>
            <a:r>
              <a:rPr lang="en-US" altLang="ko-KR" dirty="0"/>
              <a:t>, -</a:t>
            </a:r>
            <a:r>
              <a:rPr lang="ko-KR" altLang="en-US" dirty="0"/>
              <a:t>는 부호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78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는 부호 유지</a:t>
            </a:r>
            <a:r>
              <a:rPr lang="en-US" altLang="ko-KR" dirty="0"/>
              <a:t>, -</a:t>
            </a:r>
            <a:r>
              <a:rPr lang="ko-KR" altLang="en-US" dirty="0"/>
              <a:t>는 부호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27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는 부호 유지</a:t>
            </a:r>
            <a:r>
              <a:rPr lang="en-US" altLang="ko-KR" dirty="0"/>
              <a:t>, -</a:t>
            </a:r>
            <a:r>
              <a:rPr lang="ko-KR" altLang="en-US" dirty="0"/>
              <a:t>는 부호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78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는 부호 유지</a:t>
            </a:r>
            <a:r>
              <a:rPr lang="en-US" altLang="ko-KR" dirty="0"/>
              <a:t>, -</a:t>
            </a:r>
            <a:r>
              <a:rPr lang="ko-KR" altLang="en-US" dirty="0"/>
              <a:t>는 부호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48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는 부호 유지</a:t>
            </a:r>
            <a:r>
              <a:rPr lang="en-US" altLang="ko-KR" dirty="0"/>
              <a:t>, -</a:t>
            </a:r>
            <a:r>
              <a:rPr lang="ko-KR" altLang="en-US" dirty="0"/>
              <a:t>는 부호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85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는 부호 유지</a:t>
            </a:r>
            <a:r>
              <a:rPr lang="en-US" altLang="ko-KR" dirty="0"/>
              <a:t>, -</a:t>
            </a:r>
            <a:r>
              <a:rPr lang="ko-KR" altLang="en-US" dirty="0"/>
              <a:t>는 부호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79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Young Generation</a:t>
            </a:r>
            <a:r>
              <a:rPr lang="ko-KR" altLang="en-US" dirty="0"/>
              <a:t>에서 일어나는 </a:t>
            </a:r>
            <a:r>
              <a:rPr lang="en-US" altLang="ko-KR" dirty="0"/>
              <a:t>GC</a:t>
            </a:r>
            <a:r>
              <a:rPr lang="ko-KR" altLang="en-US" dirty="0"/>
              <a:t>를 </a:t>
            </a:r>
            <a:r>
              <a:rPr lang="en-US" altLang="ko-KR" dirty="0"/>
              <a:t>minor GC</a:t>
            </a:r>
          </a:p>
          <a:p>
            <a:r>
              <a:rPr lang="en-US" altLang="ko-KR" dirty="0"/>
              <a:t>Old Generation</a:t>
            </a:r>
            <a:r>
              <a:rPr lang="ko-KR" altLang="en-US" dirty="0"/>
              <a:t>에서 일어나는 </a:t>
            </a:r>
            <a:r>
              <a:rPr lang="en-US" altLang="ko-KR" dirty="0"/>
              <a:t>GC</a:t>
            </a:r>
            <a:r>
              <a:rPr lang="ko-KR" altLang="en-US" dirty="0"/>
              <a:t>를 </a:t>
            </a:r>
            <a:r>
              <a:rPr lang="en-US" altLang="ko-KR" dirty="0"/>
              <a:t>major GC</a:t>
            </a:r>
          </a:p>
          <a:p>
            <a:r>
              <a:rPr lang="en-US" altLang="ko-KR" dirty="0"/>
              <a:t>Eden</a:t>
            </a:r>
            <a:r>
              <a:rPr lang="ko-KR" altLang="en-US" dirty="0"/>
              <a:t>에는 새로 생긴 객체가 할당되는 영역</a:t>
            </a:r>
            <a:endParaRPr lang="en-US" altLang="ko-KR" dirty="0"/>
          </a:p>
          <a:p>
            <a:r>
              <a:rPr lang="en-US" altLang="ko-KR" dirty="0"/>
              <a:t>Survivor </a:t>
            </a:r>
            <a:r>
              <a:rPr lang="ko-KR" altLang="en-US" dirty="0" err="1"/>
              <a:t>둘중</a:t>
            </a:r>
            <a:r>
              <a:rPr lang="ko-KR" altLang="en-US" dirty="0"/>
              <a:t> 하나는 꼭 </a:t>
            </a:r>
            <a:r>
              <a:rPr lang="ko-KR" altLang="en-US" dirty="0" err="1"/>
              <a:t>비어놔야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Age bit</a:t>
            </a:r>
            <a:r>
              <a:rPr lang="ko-KR" altLang="en-US" dirty="0"/>
              <a:t>가 일정 이상 되면 </a:t>
            </a:r>
            <a:r>
              <a:rPr lang="en-US" altLang="ko-KR" dirty="0"/>
              <a:t>young</a:t>
            </a:r>
            <a:r>
              <a:rPr lang="ko-KR" altLang="en-US" dirty="0"/>
              <a:t>에서 </a:t>
            </a:r>
            <a:r>
              <a:rPr lang="en-US" altLang="ko-KR" dirty="0"/>
              <a:t>old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en-US" altLang="ko-KR" dirty="0"/>
              <a:t>Major </a:t>
            </a:r>
            <a:r>
              <a:rPr lang="en-US" altLang="ko-KR" dirty="0" err="1"/>
              <a:t>gc</a:t>
            </a:r>
            <a:r>
              <a:rPr lang="ko-KR" altLang="en-US" dirty="0"/>
              <a:t>가 </a:t>
            </a:r>
            <a:r>
              <a:rPr lang="en-US" altLang="ko-KR" dirty="0"/>
              <a:t>minor </a:t>
            </a:r>
            <a:r>
              <a:rPr lang="en-US" altLang="ko-KR" dirty="0" err="1"/>
              <a:t>gc</a:t>
            </a:r>
            <a:r>
              <a:rPr lang="ko-KR" altLang="en-US" dirty="0"/>
              <a:t>보다 속도가 오래 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5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Eden</a:t>
            </a:r>
            <a:r>
              <a:rPr lang="ko-KR" altLang="en-US" dirty="0"/>
              <a:t>에서 살아있는 객체가 이동하는데</a:t>
            </a:r>
            <a:r>
              <a:rPr lang="en-US" altLang="ko-KR" dirty="0"/>
              <a:t>, survivor</a:t>
            </a:r>
            <a:r>
              <a:rPr lang="ko-KR" altLang="en-US" dirty="0"/>
              <a:t>영역보다 큰 영역은 바로 </a:t>
            </a:r>
            <a:r>
              <a:rPr lang="en-US" altLang="ko-KR" dirty="0"/>
              <a:t>Old </a:t>
            </a:r>
            <a:r>
              <a:rPr lang="ko-KR" altLang="en-US" dirty="0"/>
              <a:t>영역으로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7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Humongous </a:t>
            </a:r>
            <a:r>
              <a:rPr lang="ko-KR" altLang="en-US" dirty="0"/>
              <a:t>영역을 제외하면 각 구역의 크기는 동일</a:t>
            </a:r>
            <a:endParaRPr lang="en-US" altLang="ko-KR" dirty="0"/>
          </a:p>
          <a:p>
            <a:r>
              <a:rPr lang="en-US" altLang="ko-KR" dirty="0"/>
              <a:t>Minor GC</a:t>
            </a:r>
          </a:p>
          <a:p>
            <a:r>
              <a:rPr lang="ko-KR" altLang="en-US" dirty="0"/>
              <a:t>몇 개 구역을 </a:t>
            </a:r>
            <a:r>
              <a:rPr lang="en-US" altLang="ko-KR" dirty="0"/>
              <a:t>Young </a:t>
            </a:r>
            <a:r>
              <a:rPr lang="ko-KR" altLang="en-US" dirty="0"/>
              <a:t>구역으로 설정</a:t>
            </a:r>
            <a:endParaRPr lang="en-US" altLang="ko-KR" dirty="0"/>
          </a:p>
          <a:p>
            <a:r>
              <a:rPr lang="ko-KR" altLang="en-US" dirty="0"/>
              <a:t>객체 생성</a:t>
            </a:r>
            <a:r>
              <a:rPr lang="en-US" altLang="ko-KR" dirty="0"/>
              <a:t>, </a:t>
            </a:r>
            <a:r>
              <a:rPr lang="ko-KR" altLang="en-US" dirty="0"/>
              <a:t>데이터 쌓임</a:t>
            </a:r>
            <a:endParaRPr lang="en-US" altLang="ko-KR" dirty="0"/>
          </a:p>
          <a:p>
            <a:r>
              <a:rPr lang="ko-KR" altLang="en-US" dirty="0"/>
              <a:t>데이터가 </a:t>
            </a:r>
            <a:r>
              <a:rPr lang="ko-KR" altLang="en-US" dirty="0" err="1"/>
              <a:t>꽉차면</a:t>
            </a:r>
            <a:r>
              <a:rPr lang="ko-KR" altLang="en-US" dirty="0"/>
              <a:t> </a:t>
            </a:r>
            <a:r>
              <a:rPr lang="en-US" altLang="ko-KR" dirty="0"/>
              <a:t>GC </a:t>
            </a:r>
            <a:r>
              <a:rPr lang="ko-KR" altLang="en-US" dirty="0"/>
              <a:t>실행 후 </a:t>
            </a:r>
            <a:r>
              <a:rPr lang="en-US" altLang="ko-KR" dirty="0"/>
              <a:t>Survivor </a:t>
            </a:r>
            <a:r>
              <a:rPr lang="ko-KR" altLang="en-US" dirty="0"/>
              <a:t>영역에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Humongous </a:t>
            </a:r>
            <a:r>
              <a:rPr lang="ko-KR" altLang="en-US" dirty="0"/>
              <a:t>영역을 제외하면 각 구역의 크기는 동일</a:t>
            </a:r>
            <a:endParaRPr lang="en-US" altLang="ko-KR" dirty="0"/>
          </a:p>
          <a:p>
            <a:r>
              <a:rPr lang="en-US" altLang="ko-KR" dirty="0"/>
              <a:t>Minor GC</a:t>
            </a:r>
          </a:p>
          <a:p>
            <a:r>
              <a:rPr lang="ko-KR" altLang="en-US" dirty="0"/>
              <a:t>몇 개 구역을 </a:t>
            </a:r>
            <a:r>
              <a:rPr lang="en-US" altLang="ko-KR" dirty="0"/>
              <a:t>Young </a:t>
            </a:r>
            <a:r>
              <a:rPr lang="ko-KR" altLang="en-US" dirty="0"/>
              <a:t>구역으로 설정</a:t>
            </a:r>
            <a:endParaRPr lang="en-US" altLang="ko-KR" dirty="0"/>
          </a:p>
          <a:p>
            <a:r>
              <a:rPr lang="ko-KR" altLang="en-US" dirty="0"/>
              <a:t>객체 생성</a:t>
            </a:r>
            <a:r>
              <a:rPr lang="en-US" altLang="ko-KR" dirty="0"/>
              <a:t>, </a:t>
            </a:r>
            <a:r>
              <a:rPr lang="ko-KR" altLang="en-US" dirty="0"/>
              <a:t>데이터 쌓임</a:t>
            </a:r>
            <a:endParaRPr lang="en-US" altLang="ko-KR" dirty="0"/>
          </a:p>
          <a:p>
            <a:r>
              <a:rPr lang="ko-KR" altLang="en-US" dirty="0"/>
              <a:t>데이터가 </a:t>
            </a:r>
            <a:r>
              <a:rPr lang="ko-KR" altLang="en-US" dirty="0" err="1"/>
              <a:t>꽉차면</a:t>
            </a:r>
            <a:r>
              <a:rPr lang="ko-KR" altLang="en-US" dirty="0"/>
              <a:t> </a:t>
            </a:r>
            <a:r>
              <a:rPr lang="en-US" altLang="ko-KR" dirty="0"/>
              <a:t>GC </a:t>
            </a:r>
            <a:r>
              <a:rPr lang="ko-KR" altLang="en-US" dirty="0"/>
              <a:t>실행 후 </a:t>
            </a:r>
            <a:r>
              <a:rPr lang="en-US" altLang="ko-KR" dirty="0"/>
              <a:t>Survivor </a:t>
            </a:r>
            <a:r>
              <a:rPr lang="ko-KR" altLang="en-US" dirty="0"/>
              <a:t>영역에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4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스레드 생성</a:t>
            </a:r>
            <a:r>
              <a:rPr lang="en-US" altLang="ko-KR" dirty="0"/>
              <a:t> </a:t>
            </a:r>
            <a:r>
              <a:rPr lang="ko-KR" altLang="en-US" dirty="0"/>
              <a:t>및 제어와 관련된 라이브러리</a:t>
            </a:r>
            <a:r>
              <a:rPr lang="en-US" altLang="ko-KR" dirty="0"/>
              <a:t>API</a:t>
            </a:r>
            <a:r>
              <a:rPr lang="ko-KR" altLang="en-US" dirty="0"/>
              <a:t>를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.class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파일이 로딩된 후에는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JVM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메모리 영역에 이 파일이 나타내는 클래스 유형의 객체를 생성한다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7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.class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파일이 로딩된 후에는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JVM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메모리 영역에 이 파일이 나타내는 클래스 유형의 객체를 생성한다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19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.class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파일이 로딩된 후에는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JVM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메모리 영역에 이 파일이 나타내는 클래스 유형의 객체를 생성한다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5DD6-F8D4-4142-A657-BD5F10A5E2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91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170362" y="2676872"/>
            <a:ext cx="5851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자바 기초 언어 문법</a:t>
            </a:r>
            <a:r>
              <a:rPr lang="en-US" altLang="ko-KR" sz="4800" spc="-300" dirty="0">
                <a:solidFill>
                  <a:schemeClr val="bg1"/>
                </a:solidFill>
              </a:rPr>
              <a:t>-1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95891" y="434655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김정수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4B66CB-1C90-4A5D-865E-DB20B86601B8}"/>
              </a:ext>
            </a:extLst>
          </p:cNvPr>
          <p:cNvSpPr/>
          <p:nvPr/>
        </p:nvSpPr>
        <p:spPr>
          <a:xfrm>
            <a:off x="200981" y="3281736"/>
            <a:ext cx="4969292" cy="14945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7DDAD-F893-4368-B38C-E871C0993467}"/>
              </a:ext>
            </a:extLst>
          </p:cNvPr>
          <p:cNvSpPr txBox="1"/>
          <p:nvPr/>
        </p:nvSpPr>
        <p:spPr>
          <a:xfrm>
            <a:off x="1709019" y="3281736"/>
            <a:ext cx="195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런타임 데이터 영역</a:t>
            </a:r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78D288FE-81C6-4136-AF4B-DE7B827A38DA}"/>
              </a:ext>
            </a:extLst>
          </p:cNvPr>
          <p:cNvSpPr/>
          <p:nvPr/>
        </p:nvSpPr>
        <p:spPr>
          <a:xfrm>
            <a:off x="2956805" y="1547066"/>
            <a:ext cx="1740514" cy="10769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클래스 </a:t>
            </a:r>
            <a:r>
              <a:rPr lang="ko-KR" altLang="en-US" dirty="0" err="1"/>
              <a:t>로더</a:t>
            </a:r>
            <a:endParaRPr lang="en-US" altLang="ko-KR" dirty="0"/>
          </a:p>
          <a:p>
            <a:pPr algn="ctr"/>
            <a:r>
              <a:rPr lang="ko-KR" altLang="en-US" dirty="0"/>
              <a:t>서브 시스템</a:t>
            </a: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00F36EF1-C9EE-4AED-A90C-79CFBB57F6E3}"/>
              </a:ext>
            </a:extLst>
          </p:cNvPr>
          <p:cNvSpPr/>
          <p:nvPr/>
        </p:nvSpPr>
        <p:spPr>
          <a:xfrm>
            <a:off x="548638" y="5418294"/>
            <a:ext cx="1740514" cy="10769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실행 엔진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649DE-9DE9-4EA6-B12C-7B243BEAA340}"/>
              </a:ext>
            </a:extLst>
          </p:cNvPr>
          <p:cNvSpPr txBox="1"/>
          <p:nvPr/>
        </p:nvSpPr>
        <p:spPr>
          <a:xfrm>
            <a:off x="160210" y="1318837"/>
            <a:ext cx="21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JVM </a:t>
            </a:r>
            <a:r>
              <a:rPr lang="ko-KR" altLang="en-US" sz="2000" dirty="0"/>
              <a:t>메모리 구조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2093F-2359-4648-B871-FA0B18B87F45}"/>
              </a:ext>
            </a:extLst>
          </p:cNvPr>
          <p:cNvSpPr/>
          <p:nvPr/>
        </p:nvSpPr>
        <p:spPr>
          <a:xfrm>
            <a:off x="379748" y="3671350"/>
            <a:ext cx="790647" cy="852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메서드</a:t>
            </a:r>
            <a:endParaRPr lang="en-US" altLang="ko-KR" sz="1400" dirty="0"/>
          </a:p>
          <a:p>
            <a:pPr algn="ctr"/>
            <a:r>
              <a:rPr lang="ko-KR" altLang="en-US" sz="1400" dirty="0"/>
              <a:t>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3DC29D-919A-4497-80BB-F17726A1B101}"/>
              </a:ext>
            </a:extLst>
          </p:cNvPr>
          <p:cNvSpPr/>
          <p:nvPr/>
        </p:nvSpPr>
        <p:spPr>
          <a:xfrm>
            <a:off x="1322793" y="3672499"/>
            <a:ext cx="790647" cy="852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Heap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56F977-9C1B-4B3F-8587-A604C1B07861}"/>
              </a:ext>
            </a:extLst>
          </p:cNvPr>
          <p:cNvSpPr/>
          <p:nvPr/>
        </p:nvSpPr>
        <p:spPr>
          <a:xfrm>
            <a:off x="2279589" y="3666773"/>
            <a:ext cx="790647" cy="852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JVM</a:t>
            </a:r>
          </a:p>
          <a:p>
            <a:pPr algn="ctr"/>
            <a:r>
              <a:rPr lang="ko-KR" altLang="en-US" dirty="0"/>
              <a:t>스택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BDD1E2-C8DB-48E1-990E-C5B024AD7873}"/>
              </a:ext>
            </a:extLst>
          </p:cNvPr>
          <p:cNvSpPr/>
          <p:nvPr/>
        </p:nvSpPr>
        <p:spPr>
          <a:xfrm>
            <a:off x="3202008" y="3661047"/>
            <a:ext cx="790647" cy="852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pc</a:t>
            </a:r>
          </a:p>
          <a:p>
            <a:pPr algn="ctr"/>
            <a:r>
              <a:rPr lang="ko-KR" altLang="en-US" sz="1100" dirty="0"/>
              <a:t>레지스터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213E9C-9E60-4F5D-82F4-305798C2E4F8}"/>
              </a:ext>
            </a:extLst>
          </p:cNvPr>
          <p:cNvSpPr/>
          <p:nvPr/>
        </p:nvSpPr>
        <p:spPr>
          <a:xfrm>
            <a:off x="4172552" y="3662193"/>
            <a:ext cx="790647" cy="852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네이티브</a:t>
            </a:r>
            <a:endParaRPr lang="en-US" altLang="ko-KR" sz="1100" dirty="0"/>
          </a:p>
          <a:p>
            <a:pPr algn="ctr"/>
            <a:r>
              <a:rPr lang="ko-KR" altLang="en-US" sz="800" dirty="0"/>
              <a:t>메서드 스택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5C51D7C-30B1-4980-A2DE-AF33272621CA}"/>
              </a:ext>
            </a:extLst>
          </p:cNvPr>
          <p:cNvCxnSpPr/>
          <p:nvPr/>
        </p:nvCxnSpPr>
        <p:spPr>
          <a:xfrm>
            <a:off x="1828350" y="2206934"/>
            <a:ext cx="978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1234A8-F705-43AC-989B-5773EAA0CDF0}"/>
              </a:ext>
            </a:extLst>
          </p:cNvPr>
          <p:cNvSpPr txBox="1"/>
          <p:nvPr/>
        </p:nvSpPr>
        <p:spPr>
          <a:xfrm>
            <a:off x="599754" y="2037657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클래스 파일</a:t>
            </a:r>
            <a:endParaRPr lang="ko-KR" altLang="en-US" sz="1600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FCFCD08-1A87-464F-948D-E87362D97AA1}"/>
              </a:ext>
            </a:extLst>
          </p:cNvPr>
          <p:cNvSpPr/>
          <p:nvPr/>
        </p:nvSpPr>
        <p:spPr>
          <a:xfrm>
            <a:off x="3411285" y="2736333"/>
            <a:ext cx="250949" cy="465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DAEBDC8-F3AE-4764-BFF8-6B2B039ADB2B}"/>
              </a:ext>
            </a:extLst>
          </p:cNvPr>
          <p:cNvSpPr/>
          <p:nvPr/>
        </p:nvSpPr>
        <p:spPr>
          <a:xfrm rot="10800000">
            <a:off x="3811590" y="2719133"/>
            <a:ext cx="250949" cy="465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8AFA175B-474A-45C7-BDF4-B12829EC1823}"/>
              </a:ext>
            </a:extLst>
          </p:cNvPr>
          <p:cNvSpPr/>
          <p:nvPr/>
        </p:nvSpPr>
        <p:spPr>
          <a:xfrm>
            <a:off x="1191738" y="4861913"/>
            <a:ext cx="250949" cy="465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7775A193-8BF4-47CF-8255-24A6543D02E3}"/>
              </a:ext>
            </a:extLst>
          </p:cNvPr>
          <p:cNvSpPr/>
          <p:nvPr/>
        </p:nvSpPr>
        <p:spPr>
          <a:xfrm rot="10800000">
            <a:off x="1592043" y="4844713"/>
            <a:ext cx="250949" cy="465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B94BD2-7903-4391-9C32-2A56495E2465}"/>
              </a:ext>
            </a:extLst>
          </p:cNvPr>
          <p:cNvSpPr/>
          <p:nvPr/>
        </p:nvSpPr>
        <p:spPr>
          <a:xfrm>
            <a:off x="3189967" y="5488360"/>
            <a:ext cx="1965170" cy="8507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네이티브</a:t>
            </a:r>
            <a:endParaRPr lang="en-US" altLang="ko-KR" sz="1600" dirty="0"/>
          </a:p>
          <a:p>
            <a:pPr algn="ctr"/>
            <a:r>
              <a:rPr lang="ko-KR" altLang="en-US" sz="1600" dirty="0"/>
              <a:t>메서드 인터페이스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EDDACD0-4C83-4C27-808D-CE2D3EED35DA}"/>
              </a:ext>
            </a:extLst>
          </p:cNvPr>
          <p:cNvCxnSpPr>
            <a:cxnSpLocks/>
          </p:cNvCxnSpPr>
          <p:nvPr/>
        </p:nvCxnSpPr>
        <p:spPr>
          <a:xfrm flipV="1">
            <a:off x="4121778" y="4839634"/>
            <a:ext cx="0" cy="5786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98D1556-43AD-4141-AEAD-44CB78520D33}"/>
              </a:ext>
            </a:extLst>
          </p:cNvPr>
          <p:cNvCxnSpPr>
            <a:cxnSpLocks/>
          </p:cNvCxnSpPr>
          <p:nvPr/>
        </p:nvCxnSpPr>
        <p:spPr>
          <a:xfrm>
            <a:off x="2372183" y="5911671"/>
            <a:ext cx="746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53F6390-7257-45AB-B3ED-238BCF488D52}"/>
              </a:ext>
            </a:extLst>
          </p:cNvPr>
          <p:cNvCxnSpPr>
            <a:cxnSpLocks/>
          </p:cNvCxnSpPr>
          <p:nvPr/>
        </p:nvCxnSpPr>
        <p:spPr>
          <a:xfrm>
            <a:off x="5179554" y="5911671"/>
            <a:ext cx="746179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3B0797-7441-47D0-B993-AED2F6BB8F4A}"/>
              </a:ext>
            </a:extLst>
          </p:cNvPr>
          <p:cNvSpPr txBox="1"/>
          <p:nvPr/>
        </p:nvSpPr>
        <p:spPr>
          <a:xfrm>
            <a:off x="5916731" y="5496172"/>
            <a:ext cx="1215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네이티브</a:t>
            </a:r>
            <a:endParaRPr lang="en-US" altLang="ko-KR" sz="1600" dirty="0"/>
          </a:p>
          <a:p>
            <a:pPr algn="ctr"/>
            <a:r>
              <a:rPr lang="ko-KR" altLang="en-US" sz="1600" dirty="0"/>
              <a:t>메서드</a:t>
            </a:r>
            <a:endParaRPr lang="en-US" altLang="ko-KR" sz="1600" dirty="0"/>
          </a:p>
          <a:p>
            <a:pPr algn="ctr"/>
            <a:r>
              <a:rPr lang="ko-KR" altLang="en-US" sz="1600" dirty="0"/>
              <a:t>라이브러리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2E40A7-7004-4A01-932E-A10DD9532466}"/>
              </a:ext>
            </a:extLst>
          </p:cNvPr>
          <p:cNvSpPr txBox="1"/>
          <p:nvPr/>
        </p:nvSpPr>
        <p:spPr>
          <a:xfrm>
            <a:off x="5232427" y="1318837"/>
            <a:ext cx="398246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클래스 </a:t>
            </a:r>
            <a:r>
              <a:rPr lang="ko-KR" altLang="en-US" sz="2000" dirty="0" err="1"/>
              <a:t>로더</a:t>
            </a:r>
            <a:r>
              <a:rPr lang="ko-KR" altLang="en-US" sz="2000" dirty="0"/>
              <a:t> 서브 시스템</a:t>
            </a:r>
            <a:r>
              <a:rPr lang="en-US" altLang="ko-KR" sz="2000" dirty="0"/>
              <a:t>:</a:t>
            </a:r>
            <a:br>
              <a:rPr lang="en-US" altLang="ko-KR" sz="2000" dirty="0"/>
            </a:br>
            <a:r>
              <a:rPr lang="ko-KR" altLang="en-US" sz="2000" dirty="0"/>
              <a:t>클래스나 인터페이스를 </a:t>
            </a:r>
            <a:r>
              <a:rPr lang="en-US" altLang="ko-KR" sz="2000" dirty="0"/>
              <a:t>JVM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로딩하는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실행 엔진</a:t>
            </a:r>
            <a:r>
              <a:rPr lang="en-US" altLang="ko-KR" sz="2000" dirty="0"/>
              <a:t>: </a:t>
            </a:r>
            <a:r>
              <a:rPr lang="ko-KR" altLang="en-US" sz="2000" dirty="0"/>
              <a:t>로딩된 클래스의</a:t>
            </a:r>
            <a:br>
              <a:rPr lang="en-US" altLang="ko-KR" sz="2000" dirty="0"/>
            </a:br>
            <a:r>
              <a:rPr lang="ko-KR" altLang="en-US" sz="2000" dirty="0"/>
              <a:t>메서드들에 포함되어 있는</a:t>
            </a:r>
            <a:br>
              <a:rPr lang="en-US" altLang="ko-KR" sz="2000" dirty="0"/>
            </a:br>
            <a:r>
              <a:rPr lang="ko-KR" altLang="en-US" sz="2000" dirty="0"/>
              <a:t>모든 </a:t>
            </a:r>
            <a:r>
              <a:rPr lang="ko-KR" altLang="en-US" sz="2000" dirty="0" err="1"/>
              <a:t>인스트럭션</a:t>
            </a:r>
            <a:r>
              <a:rPr lang="ko-KR" altLang="en-US" sz="2000" dirty="0"/>
              <a:t> 정보를 실행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Heap: new</a:t>
            </a:r>
            <a:r>
              <a:rPr lang="ko-KR" altLang="en-US" sz="2000" dirty="0"/>
              <a:t>로 생성된 객체와 배열이 생성되는 영역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스레드에서 공유되는 메모리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메서드영역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클래스의 필드정보</a:t>
            </a:r>
            <a:r>
              <a:rPr lang="en-US" altLang="ko-KR" sz="2000" dirty="0"/>
              <a:t>, </a:t>
            </a:r>
            <a:r>
              <a:rPr lang="ko-KR" altLang="en-US" sz="2000" dirty="0"/>
              <a:t>메서드 정보</a:t>
            </a:r>
            <a:r>
              <a:rPr lang="en-US" altLang="ko-KR" sz="2000" dirty="0"/>
              <a:t>, constant pool, static</a:t>
            </a:r>
            <a:r>
              <a:rPr lang="ko-KR" altLang="en-US" sz="2000" dirty="0"/>
              <a:t>변수</a:t>
            </a:r>
            <a:r>
              <a:rPr lang="en-US" altLang="ko-KR" sz="2000" dirty="0"/>
              <a:t>, final class </a:t>
            </a:r>
            <a:r>
              <a:rPr lang="ko-KR" altLang="en-US" sz="2000" dirty="0"/>
              <a:t>변수</a:t>
            </a:r>
            <a:endParaRPr lang="en-US" altLang="ko-KR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DE3E1-12C7-4B30-B678-669FE75FDFA1}"/>
              </a:ext>
            </a:extLst>
          </p:cNvPr>
          <p:cNvSpPr txBox="1"/>
          <p:nvPr/>
        </p:nvSpPr>
        <p:spPr>
          <a:xfrm>
            <a:off x="8979362" y="1250993"/>
            <a:ext cx="39824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JVM </a:t>
            </a:r>
            <a:r>
              <a:rPr lang="ko-KR" altLang="en-US" sz="2000" dirty="0"/>
              <a:t>스택</a:t>
            </a:r>
            <a:r>
              <a:rPr lang="en-US" altLang="ko-KR" sz="2000" dirty="0"/>
              <a:t>: </a:t>
            </a:r>
            <a:r>
              <a:rPr lang="ko-KR" altLang="en-US" sz="2000" dirty="0"/>
              <a:t>지역변수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임시결과</a:t>
            </a:r>
            <a:r>
              <a:rPr lang="en-US" altLang="ko-KR" sz="2000" dirty="0"/>
              <a:t>, </a:t>
            </a:r>
            <a:r>
              <a:rPr lang="ko-KR" altLang="en-US" sz="2000" dirty="0"/>
              <a:t>파라미터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 err="1"/>
              <a:t>리턴값</a:t>
            </a:r>
            <a:r>
              <a:rPr lang="ko-KR" altLang="en-US" sz="2000" dirty="0"/>
              <a:t> 등 메서드 수행</a:t>
            </a:r>
            <a:br>
              <a:rPr lang="en-US" altLang="ko-KR" sz="2000" dirty="0"/>
            </a:br>
            <a:r>
              <a:rPr lang="ko-KR" altLang="en-US" sz="2000" dirty="0"/>
              <a:t>과 리턴에 관련된 정보</a:t>
            </a:r>
            <a:br>
              <a:rPr lang="en-US" altLang="ko-KR" sz="2000" dirty="0"/>
            </a:br>
            <a:r>
              <a:rPr lang="ko-KR" altLang="en-US" sz="2000" dirty="0"/>
              <a:t>저장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pc </a:t>
            </a:r>
            <a:r>
              <a:rPr lang="ko-KR" altLang="en-US" sz="2000" dirty="0"/>
              <a:t>레지스터</a:t>
            </a:r>
            <a:r>
              <a:rPr lang="en-US" altLang="ko-KR" sz="2000" dirty="0"/>
              <a:t>: </a:t>
            </a:r>
            <a:r>
              <a:rPr lang="ko-KR" altLang="en-US" sz="2000" dirty="0"/>
              <a:t>네이티브</a:t>
            </a:r>
            <a:br>
              <a:rPr lang="en-US" altLang="ko-KR" sz="2000" dirty="0"/>
            </a:br>
            <a:r>
              <a:rPr lang="ko-KR" altLang="en-US" sz="2000" dirty="0"/>
              <a:t>한 코드를 제외한 모든</a:t>
            </a:r>
            <a:br>
              <a:rPr lang="en-US" altLang="ko-KR" sz="2000" dirty="0"/>
            </a:br>
            <a:r>
              <a:rPr lang="ko-KR" altLang="en-US" sz="2000" dirty="0"/>
              <a:t>자바 코드들이 수행할</a:t>
            </a:r>
            <a:br>
              <a:rPr lang="en-US" altLang="ko-KR" sz="2000" dirty="0"/>
            </a:br>
            <a:r>
              <a:rPr lang="ko-KR" altLang="en-US" sz="2000" dirty="0"/>
              <a:t>때 </a:t>
            </a:r>
            <a:r>
              <a:rPr lang="en-US" altLang="ko-KR" sz="2000" dirty="0"/>
              <a:t>JVM </a:t>
            </a:r>
            <a:r>
              <a:rPr lang="ko-KR" altLang="en-US" sz="2000" dirty="0" err="1"/>
              <a:t>인스트럭션</a:t>
            </a:r>
            <a:br>
              <a:rPr lang="en-US" altLang="ko-KR" sz="2000" dirty="0"/>
            </a:br>
            <a:r>
              <a:rPr lang="ko-KR" altLang="en-US" sz="2000" dirty="0"/>
              <a:t>주소를 </a:t>
            </a:r>
            <a:r>
              <a:rPr lang="en-US" altLang="ko-KR" sz="2000" dirty="0"/>
              <a:t>pc </a:t>
            </a:r>
            <a:r>
              <a:rPr lang="ko-KR" altLang="en-US" sz="2000" dirty="0"/>
              <a:t>레지스터에</a:t>
            </a:r>
            <a:br>
              <a:rPr lang="en-US" altLang="ko-KR" sz="2000" dirty="0"/>
            </a:br>
            <a:r>
              <a:rPr lang="ko-KR" altLang="en-US" sz="2000" dirty="0"/>
              <a:t>보관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네이티브 메서드 스택</a:t>
            </a:r>
            <a:r>
              <a:rPr lang="en-US" altLang="ko-KR" sz="2000" dirty="0"/>
              <a:t>:</a:t>
            </a:r>
            <a:br>
              <a:rPr lang="en-US" altLang="ko-KR" sz="2000" dirty="0"/>
            </a:br>
            <a:r>
              <a:rPr lang="ko-KR" altLang="en-US" sz="2000" dirty="0"/>
              <a:t>자바가 아닌 다른 언어</a:t>
            </a:r>
            <a:br>
              <a:rPr lang="en-US" altLang="ko-KR" sz="2000" dirty="0"/>
            </a:br>
            <a:r>
              <a:rPr lang="ko-KR" altLang="en-US" sz="2000" dirty="0"/>
              <a:t>로 된 코드를 실행할</a:t>
            </a:r>
            <a:br>
              <a:rPr lang="en-US" altLang="ko-KR" sz="2000" dirty="0"/>
            </a:br>
            <a:r>
              <a:rPr lang="ko-KR" altLang="en-US" sz="2000" dirty="0"/>
              <a:t>때의 스택 정보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7709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649DE-9DE9-4EA6-B12C-7B243BEAA340}"/>
              </a:ext>
            </a:extLst>
          </p:cNvPr>
          <p:cNvSpPr txBox="1"/>
          <p:nvPr/>
        </p:nvSpPr>
        <p:spPr>
          <a:xfrm>
            <a:off x="160210" y="1318837"/>
            <a:ext cx="21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JVM </a:t>
            </a:r>
            <a:r>
              <a:rPr lang="ko-KR" altLang="en-US" sz="2000" dirty="0"/>
              <a:t>메모리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2E40A7-7004-4A01-932E-A10DD9532466}"/>
              </a:ext>
            </a:extLst>
          </p:cNvPr>
          <p:cNvSpPr txBox="1"/>
          <p:nvPr/>
        </p:nvSpPr>
        <p:spPr>
          <a:xfrm>
            <a:off x="8274111" y="3203393"/>
            <a:ext cx="3982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Heap: new</a:t>
            </a:r>
            <a:r>
              <a:rPr lang="ko-KR" altLang="en-US" sz="2000" dirty="0"/>
              <a:t>로 생성된 객체와 배열이 생성되는 영역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스레드에서 공유되는 메모리</a:t>
            </a:r>
            <a:endParaRPr lang="en-US" altLang="ko-KR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DE3E1-12C7-4B30-B678-669FE75FDFA1}"/>
              </a:ext>
            </a:extLst>
          </p:cNvPr>
          <p:cNvSpPr txBox="1"/>
          <p:nvPr/>
        </p:nvSpPr>
        <p:spPr>
          <a:xfrm>
            <a:off x="8274110" y="1572177"/>
            <a:ext cx="3982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JVM </a:t>
            </a:r>
            <a:r>
              <a:rPr lang="ko-KR" altLang="en-US" sz="2000" dirty="0"/>
              <a:t>스택</a:t>
            </a:r>
            <a:r>
              <a:rPr lang="en-US" altLang="ko-KR" sz="2000" dirty="0"/>
              <a:t>: </a:t>
            </a:r>
            <a:r>
              <a:rPr lang="ko-KR" altLang="en-US" sz="2000" dirty="0"/>
              <a:t>지역변수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임시결과</a:t>
            </a:r>
            <a:r>
              <a:rPr lang="en-US" altLang="ko-KR" sz="2000" dirty="0"/>
              <a:t>, </a:t>
            </a:r>
            <a:r>
              <a:rPr lang="ko-KR" altLang="en-US" sz="2000" dirty="0"/>
              <a:t>파라미터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 err="1"/>
              <a:t>리턴값</a:t>
            </a:r>
            <a:r>
              <a:rPr lang="ko-KR" altLang="en-US" sz="2000" dirty="0"/>
              <a:t> 등 메서드 수행</a:t>
            </a:r>
            <a:br>
              <a:rPr lang="en-US" altLang="ko-KR" sz="2000" dirty="0"/>
            </a:br>
            <a:r>
              <a:rPr lang="ko-KR" altLang="en-US" sz="2000" dirty="0"/>
              <a:t>과 리턴에 관련된 정보</a:t>
            </a:r>
            <a:br>
              <a:rPr lang="en-US" altLang="ko-KR" sz="2000" dirty="0"/>
            </a:br>
            <a:r>
              <a:rPr lang="ko-KR" altLang="en-US" sz="2000" dirty="0"/>
              <a:t>저장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FE57B4-36EF-4B8F-8C4E-700A6D83A0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" y="1718947"/>
            <a:ext cx="7980195" cy="48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25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649DE-9DE9-4EA6-B12C-7B243BEAA340}"/>
              </a:ext>
            </a:extLst>
          </p:cNvPr>
          <p:cNvSpPr txBox="1"/>
          <p:nvPr/>
        </p:nvSpPr>
        <p:spPr>
          <a:xfrm>
            <a:off x="160210" y="1318837"/>
            <a:ext cx="46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GC</a:t>
            </a:r>
            <a:r>
              <a:rPr lang="ko-KR" altLang="en-US" sz="2000" dirty="0"/>
              <a:t>의 동작 구조</a:t>
            </a:r>
            <a:r>
              <a:rPr lang="en-US" altLang="ko-KR" sz="2000" dirty="0"/>
              <a:t>(Mark-Sweep-Compact)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E96BA8-B9DC-4315-AFC6-C5A646063E75}"/>
              </a:ext>
            </a:extLst>
          </p:cNvPr>
          <p:cNvSpPr txBox="1"/>
          <p:nvPr/>
        </p:nvSpPr>
        <p:spPr>
          <a:xfrm>
            <a:off x="262655" y="1718947"/>
            <a:ext cx="40838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Heap </a:t>
            </a:r>
            <a:r>
              <a:rPr lang="ko-KR" altLang="en-US" sz="2000" dirty="0"/>
              <a:t>영역에 존재하는 객체들에 대해 접근가능한지 확인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GC Root</a:t>
            </a:r>
            <a:r>
              <a:rPr lang="ko-KR" altLang="en-US" sz="2000" dirty="0"/>
              <a:t>부터 시작해 </a:t>
            </a:r>
            <a:r>
              <a:rPr lang="ko-KR" altLang="en-US" sz="2000" dirty="0" err="1"/>
              <a:t>참조값을</a:t>
            </a:r>
            <a:r>
              <a:rPr lang="ko-KR" altLang="en-US" sz="2000" dirty="0"/>
              <a:t> 따라가며 접근 가능한 객체들에 </a:t>
            </a:r>
            <a:r>
              <a:rPr lang="en-US" altLang="ko-KR" sz="2000" b="1" dirty="0"/>
              <a:t>Mark</a:t>
            </a:r>
            <a:r>
              <a:rPr lang="ko-KR" altLang="en-US" sz="2000" dirty="0"/>
              <a:t>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Mark</a:t>
            </a:r>
            <a:r>
              <a:rPr lang="en-US" altLang="ko-KR" sz="2000" dirty="0"/>
              <a:t> </a:t>
            </a:r>
            <a:r>
              <a:rPr lang="ko-KR" altLang="en-US" sz="2000" dirty="0"/>
              <a:t>되지 않은 객체</a:t>
            </a:r>
            <a:r>
              <a:rPr lang="en-US" altLang="ko-KR" sz="2000" dirty="0"/>
              <a:t>(</a:t>
            </a:r>
            <a:r>
              <a:rPr lang="ko-KR" altLang="en-US" sz="2000" dirty="0"/>
              <a:t>접근할 수 없는 객체</a:t>
            </a:r>
            <a:r>
              <a:rPr lang="en-US" altLang="ko-KR" sz="2000" dirty="0"/>
              <a:t>)</a:t>
            </a:r>
            <a:r>
              <a:rPr lang="ko-KR" altLang="en-US" sz="2000" dirty="0"/>
              <a:t>는 제거</a:t>
            </a:r>
            <a:r>
              <a:rPr lang="en-US" altLang="ko-KR" sz="2000" dirty="0"/>
              <a:t>(</a:t>
            </a:r>
            <a:r>
              <a:rPr lang="en-US" altLang="ko-KR" sz="2000" b="1" dirty="0"/>
              <a:t>Sweep</a:t>
            </a:r>
            <a:r>
              <a:rPr lang="en-US" altLang="ko-KR" sz="2000" dirty="0"/>
              <a:t>) </a:t>
            </a:r>
            <a:r>
              <a:rPr lang="ko-KR" altLang="en-US" sz="2000" dirty="0"/>
              <a:t>대상이 되고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대상을 제거한다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접근할 수 있는 객체를 한 곳으로 모은다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특징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의도적으로 </a:t>
            </a:r>
            <a:r>
              <a:rPr lang="en-US" altLang="ko-KR" sz="2000" dirty="0"/>
              <a:t>GC</a:t>
            </a:r>
            <a:r>
              <a:rPr lang="ko-KR" altLang="en-US" sz="2000" dirty="0"/>
              <a:t>를 실행해야</a:t>
            </a:r>
            <a:br>
              <a:rPr lang="en-US" altLang="ko-KR" sz="2000" dirty="0"/>
            </a:br>
            <a:r>
              <a:rPr lang="ko-KR" altLang="en-US" sz="2000" dirty="0"/>
              <a:t>한다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어플리케이션과 </a:t>
            </a:r>
            <a:r>
              <a:rPr lang="en-US" altLang="ko-KR" sz="2000" dirty="0"/>
              <a:t>GC </a:t>
            </a:r>
            <a:r>
              <a:rPr lang="ko-KR" altLang="en-US" sz="2000" dirty="0"/>
              <a:t>실행이</a:t>
            </a:r>
            <a:br>
              <a:rPr lang="en-US" altLang="ko-KR" sz="2000" dirty="0"/>
            </a:br>
            <a:r>
              <a:rPr lang="ko-KR" altLang="en-US" sz="2000" dirty="0"/>
              <a:t>병행되어야 한다</a:t>
            </a:r>
            <a:r>
              <a:rPr lang="en-US" altLang="ko-KR" sz="20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5F46EF-FA6F-4430-A613-B0506A8FF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87" y="1318837"/>
            <a:ext cx="6080786" cy="45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1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649DE-9DE9-4EA6-B12C-7B243BEAA340}"/>
              </a:ext>
            </a:extLst>
          </p:cNvPr>
          <p:cNvSpPr txBox="1"/>
          <p:nvPr/>
        </p:nvSpPr>
        <p:spPr>
          <a:xfrm>
            <a:off x="160210" y="2673990"/>
            <a:ext cx="46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GC Root</a:t>
            </a:r>
            <a:r>
              <a:rPr lang="ko-KR" altLang="en-US" sz="2000" dirty="0"/>
              <a:t>가 될 수 있는 대상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E96BA8-B9DC-4315-AFC6-C5A646063E75}"/>
              </a:ext>
            </a:extLst>
          </p:cNvPr>
          <p:cNvSpPr txBox="1"/>
          <p:nvPr/>
        </p:nvSpPr>
        <p:spPr>
          <a:xfrm>
            <a:off x="262655" y="3074100"/>
            <a:ext cx="4083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JVM</a:t>
            </a:r>
            <a:r>
              <a:rPr lang="ko-KR" altLang="en-US" sz="2000" dirty="0"/>
              <a:t> 메모리의 </a:t>
            </a:r>
            <a:r>
              <a:rPr lang="en-US" altLang="ko-KR" sz="2000" dirty="0"/>
              <a:t>Stack </a:t>
            </a:r>
            <a:r>
              <a:rPr lang="ko-KR" altLang="en-US" sz="2000" dirty="0"/>
              <a:t>영역에 </a:t>
            </a:r>
            <a:br>
              <a:rPr lang="en-US" altLang="ko-KR" sz="2000" dirty="0"/>
            </a:br>
            <a:r>
              <a:rPr lang="ko-KR" altLang="en-US" sz="2000" dirty="0"/>
              <a:t>존재하는 참조 변수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Method Area</a:t>
            </a:r>
            <a:r>
              <a:rPr lang="ko-KR" altLang="en-US" sz="2000" dirty="0"/>
              <a:t>의 </a:t>
            </a:r>
            <a:r>
              <a:rPr lang="en-US" altLang="ko-KR" sz="2000" dirty="0"/>
              <a:t>static </a:t>
            </a:r>
            <a:r>
              <a:rPr lang="ko-KR" altLang="en-US" sz="2000" dirty="0"/>
              <a:t>데이터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JNI</a:t>
            </a:r>
            <a:r>
              <a:rPr lang="ko-KR" altLang="en-US" sz="2000" dirty="0"/>
              <a:t>에 의해 생성된 객체들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4AE105-E28C-40BE-9665-B5A47C30C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67" y="1518892"/>
            <a:ext cx="6504762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5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649DE-9DE9-4EA6-B12C-7B243BEAA340}"/>
              </a:ext>
            </a:extLst>
          </p:cNvPr>
          <p:cNvSpPr txBox="1"/>
          <p:nvPr/>
        </p:nvSpPr>
        <p:spPr>
          <a:xfrm>
            <a:off x="262655" y="1330140"/>
            <a:ext cx="46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GC</a:t>
            </a:r>
            <a:r>
              <a:rPr lang="ko-KR" altLang="en-US" sz="2000" dirty="0"/>
              <a:t>를 실행시킬 기준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F370A-93C5-4CC4-8209-29076AB91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3" y="1983430"/>
            <a:ext cx="10477500" cy="43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0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649DE-9DE9-4EA6-B12C-7B243BEAA340}"/>
              </a:ext>
            </a:extLst>
          </p:cNvPr>
          <p:cNvSpPr txBox="1"/>
          <p:nvPr/>
        </p:nvSpPr>
        <p:spPr>
          <a:xfrm>
            <a:off x="706408" y="2477626"/>
            <a:ext cx="46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Stop The World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088CA-64F4-41F1-AAA4-AA86F54DFB03}"/>
              </a:ext>
            </a:extLst>
          </p:cNvPr>
          <p:cNvSpPr txBox="1"/>
          <p:nvPr/>
        </p:nvSpPr>
        <p:spPr>
          <a:xfrm>
            <a:off x="706408" y="2877736"/>
            <a:ext cx="4682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GC </a:t>
            </a:r>
            <a:r>
              <a:rPr lang="ko-KR" altLang="en-US" sz="2000" dirty="0"/>
              <a:t>실행을 위해 </a:t>
            </a:r>
            <a:r>
              <a:rPr lang="en-US" altLang="ko-KR" sz="2000" dirty="0"/>
              <a:t>GC</a:t>
            </a:r>
            <a:r>
              <a:rPr lang="ko-KR" altLang="en-US" sz="2000" dirty="0"/>
              <a:t>를 실행하는 쓰레드를 제외한 나머지 쓰레드를 멈추는 것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어플리케이션 실행을 멈추는 것이기에 </a:t>
            </a:r>
            <a:r>
              <a:rPr lang="en-US" altLang="ko-KR" sz="2000" dirty="0"/>
              <a:t>Stop The World </a:t>
            </a:r>
            <a:r>
              <a:rPr lang="ko-KR" altLang="en-US" sz="2000" dirty="0"/>
              <a:t>시간을 줄이는 것이 </a:t>
            </a:r>
            <a:r>
              <a:rPr lang="en-US" altLang="ko-KR" sz="2000" dirty="0"/>
              <a:t>GC </a:t>
            </a:r>
            <a:r>
              <a:rPr lang="ko-KR" altLang="en-US" sz="2000" dirty="0"/>
              <a:t>튜닝의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2F198-DB7D-4170-9D27-DAB3431DA092}"/>
              </a:ext>
            </a:extLst>
          </p:cNvPr>
          <p:cNvSpPr txBox="1"/>
          <p:nvPr/>
        </p:nvSpPr>
        <p:spPr>
          <a:xfrm>
            <a:off x="5867818" y="2477626"/>
            <a:ext cx="46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GC </a:t>
            </a:r>
            <a:r>
              <a:rPr lang="ko-KR" altLang="en-US" sz="2000" dirty="0"/>
              <a:t>방식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EC872-4F86-485E-9322-2A9221603EA3}"/>
              </a:ext>
            </a:extLst>
          </p:cNvPr>
          <p:cNvSpPr txBox="1"/>
          <p:nvPr/>
        </p:nvSpPr>
        <p:spPr>
          <a:xfrm>
            <a:off x="5867818" y="2877736"/>
            <a:ext cx="46829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Serial Collector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Parallel Collector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Parallel Compacting Collector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Concurrent Mark-Sweep Collector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Garbage First Collector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649DE-9DE9-4EA6-B12C-7B243BEAA340}"/>
              </a:ext>
            </a:extLst>
          </p:cNvPr>
          <p:cNvSpPr txBox="1"/>
          <p:nvPr/>
        </p:nvSpPr>
        <p:spPr>
          <a:xfrm>
            <a:off x="296272" y="1318837"/>
            <a:ext cx="6871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CMS (Concurrent Mark-Sweep) Collector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088CA-64F4-41F1-AAA4-AA86F54DFB03}"/>
              </a:ext>
            </a:extLst>
          </p:cNvPr>
          <p:cNvSpPr txBox="1"/>
          <p:nvPr/>
        </p:nvSpPr>
        <p:spPr>
          <a:xfrm>
            <a:off x="802852" y="2441458"/>
            <a:ext cx="46829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Initial</a:t>
            </a:r>
            <a:r>
              <a:rPr lang="ko-KR" altLang="en-US" sz="2000" dirty="0"/>
              <a:t> </a:t>
            </a:r>
            <a:r>
              <a:rPr lang="en-US" altLang="ko-KR" sz="2000" dirty="0"/>
              <a:t>Mark(STW):</a:t>
            </a:r>
            <a:br>
              <a:rPr lang="en-US" altLang="ko-KR" sz="2000" dirty="0"/>
            </a:br>
            <a:r>
              <a:rPr lang="en-US" altLang="ko-KR" sz="2000" dirty="0"/>
              <a:t>GC root</a:t>
            </a:r>
            <a:r>
              <a:rPr lang="ko-KR" altLang="en-US" sz="2000" dirty="0"/>
              <a:t>가 참조하는 객체만 마킹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Concurrent Mark: </a:t>
            </a:r>
            <a:br>
              <a:rPr lang="en-US" altLang="ko-KR" sz="2000" dirty="0"/>
            </a:br>
            <a:r>
              <a:rPr lang="ko-KR" altLang="en-US" sz="2000" dirty="0"/>
              <a:t>참조하는 객체를 따라가며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지속적으로 마킹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Remark(STW): </a:t>
            </a:r>
            <a:r>
              <a:rPr lang="ko-KR" altLang="en-US" sz="2000" dirty="0"/>
              <a:t>전 단계에서 변경된 객체에 대해 다시 표시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Concurrent Sweep: </a:t>
            </a:r>
            <a:r>
              <a:rPr lang="ko-KR" altLang="en-US" sz="2000" dirty="0"/>
              <a:t>접근할 수 없는 객체 제거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Young, Old </a:t>
            </a:r>
            <a:r>
              <a:rPr lang="ko-KR" altLang="en-US" sz="2000" dirty="0"/>
              <a:t>모두 </a:t>
            </a:r>
            <a:r>
              <a:rPr lang="en-US" altLang="ko-KR" sz="2000" dirty="0"/>
              <a:t>Compaction X</a:t>
            </a:r>
          </a:p>
        </p:txBody>
      </p:sp>
      <p:pic>
        <p:nvPicPr>
          <p:cNvPr id="5" name="그림 4" descr="텍스트, 안테나이(가) 표시된 사진&#10;&#10;자동 생성된 설명">
            <a:extLst>
              <a:ext uri="{FF2B5EF4-FFF2-40B4-BE49-F238E27FC236}">
                <a16:creationId xmlns:a16="http://schemas.microsoft.com/office/drawing/2014/main" id="{1853EACE-AC11-4154-A297-8B39E1AB4C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09" y="2186855"/>
            <a:ext cx="6145898" cy="397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649DE-9DE9-4EA6-B12C-7B243BEAA340}"/>
              </a:ext>
            </a:extLst>
          </p:cNvPr>
          <p:cNvSpPr txBox="1"/>
          <p:nvPr/>
        </p:nvSpPr>
        <p:spPr>
          <a:xfrm>
            <a:off x="276102" y="1379350"/>
            <a:ext cx="500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G1(Garbage First) Collector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088CA-64F4-41F1-AAA4-AA86F54DFB03}"/>
              </a:ext>
            </a:extLst>
          </p:cNvPr>
          <p:cNvSpPr txBox="1"/>
          <p:nvPr/>
        </p:nvSpPr>
        <p:spPr>
          <a:xfrm>
            <a:off x="371248" y="3213173"/>
            <a:ext cx="4913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Young</a:t>
            </a:r>
            <a:r>
              <a:rPr lang="ko-KR" altLang="en-US" sz="2000" dirty="0"/>
              <a:t>과 </a:t>
            </a:r>
            <a:r>
              <a:rPr lang="en-US" altLang="ko-KR" sz="2000" dirty="0"/>
              <a:t>Old</a:t>
            </a:r>
            <a:r>
              <a:rPr lang="ko-KR" altLang="en-US" sz="2000" dirty="0"/>
              <a:t>를 물리적으로 구분</a:t>
            </a:r>
            <a:r>
              <a:rPr lang="en-US" altLang="ko-KR" sz="2000" dirty="0"/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Humongous region</a:t>
            </a:r>
            <a:r>
              <a:rPr lang="ko-KR" altLang="en-US" sz="2000" dirty="0"/>
              <a:t>은 객체의 크기가 큰 경우 사용하는 영역</a:t>
            </a:r>
            <a:r>
              <a:rPr lang="en-US" altLang="ko-KR" sz="2000" dirty="0"/>
              <a:t>(50%)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런타임에 따라 영역별 </a:t>
            </a:r>
            <a:r>
              <a:rPr lang="en-US" altLang="ko-KR" sz="2000" dirty="0"/>
              <a:t>region</a:t>
            </a:r>
            <a:r>
              <a:rPr lang="ko-KR" altLang="en-US" sz="2000" dirty="0"/>
              <a:t>개수조절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31D50F-CC82-4EFD-96AE-FB99FDBCF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186" y="2653349"/>
            <a:ext cx="6333566" cy="24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088CA-64F4-41F1-AAA4-AA86F54DFB03}"/>
              </a:ext>
            </a:extLst>
          </p:cNvPr>
          <p:cNvSpPr txBox="1"/>
          <p:nvPr/>
        </p:nvSpPr>
        <p:spPr>
          <a:xfrm>
            <a:off x="236777" y="1225689"/>
            <a:ext cx="820797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G1 Collector</a:t>
            </a:r>
            <a:r>
              <a:rPr lang="ko-KR" altLang="en-US" sz="2000" dirty="0"/>
              <a:t>의 동작 단계</a:t>
            </a:r>
            <a:r>
              <a:rPr lang="en-US" altLang="ko-KR" sz="2000" dirty="0"/>
              <a:t>(Old)</a:t>
            </a:r>
          </a:p>
          <a:p>
            <a:pPr algn="l" latinLnBrk="1"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Noto Sans KR"/>
              </a:rPr>
              <a:t>Initial Mark</a:t>
            </a:r>
            <a:r>
              <a:rPr lang="ko-KR" altLang="en-US" sz="2000" b="0" i="0" dirty="0">
                <a:effectLst/>
                <a:latin typeface="Noto Sans KR"/>
              </a:rPr>
              <a:t> </a:t>
            </a:r>
            <a:r>
              <a:rPr lang="en-US" altLang="ko-KR" sz="2000" b="0" i="0" dirty="0">
                <a:effectLst/>
                <a:latin typeface="Noto Sans KR"/>
              </a:rPr>
              <a:t>: Old Region</a:t>
            </a:r>
            <a:r>
              <a:rPr lang="ko-KR" altLang="en-US" sz="2000" b="0" i="0" dirty="0">
                <a:effectLst/>
                <a:latin typeface="Noto Sans KR"/>
              </a:rPr>
              <a:t>에 존재하는 객체들이</a:t>
            </a:r>
            <a:br>
              <a:rPr lang="en-US" altLang="ko-KR" sz="2000" b="0" i="0" dirty="0">
                <a:effectLst/>
                <a:latin typeface="Noto Sans KR"/>
              </a:rPr>
            </a:br>
            <a:r>
              <a:rPr lang="ko-KR" altLang="en-US" sz="2000" b="0" i="0" dirty="0">
                <a:effectLst/>
                <a:latin typeface="Noto Sans KR"/>
              </a:rPr>
              <a:t> 참조하는 </a:t>
            </a:r>
            <a:r>
              <a:rPr lang="en-US" altLang="ko-KR" sz="2000" b="0" i="0" dirty="0">
                <a:effectLst/>
                <a:latin typeface="Noto Sans KR"/>
              </a:rPr>
              <a:t>Survivor Region</a:t>
            </a:r>
            <a:r>
              <a:rPr lang="ko-KR" altLang="en-US" sz="2000" b="0" i="0" dirty="0">
                <a:effectLst/>
                <a:latin typeface="Noto Sans KR"/>
              </a:rPr>
              <a:t>을 찾는다</a:t>
            </a:r>
            <a:r>
              <a:rPr lang="en-US" altLang="ko-KR" sz="2000" b="0" i="0" dirty="0">
                <a:effectLst/>
                <a:latin typeface="Noto Sans KR"/>
              </a:rPr>
              <a:t>(STW)</a:t>
            </a:r>
          </a:p>
          <a:p>
            <a:pPr algn="l" latinLnBrk="1"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Noto Sans KR"/>
              </a:rPr>
              <a:t>Root Region Scan</a:t>
            </a:r>
            <a:r>
              <a:rPr lang="ko-KR" altLang="en-US" sz="2000" b="0" i="0" dirty="0">
                <a:effectLst/>
                <a:latin typeface="Noto Sans KR"/>
              </a:rPr>
              <a:t> </a:t>
            </a:r>
            <a:r>
              <a:rPr lang="en-US" altLang="ko-KR" sz="2000" b="0" i="0" dirty="0">
                <a:effectLst/>
                <a:latin typeface="Noto Sans KR"/>
              </a:rPr>
              <a:t>: </a:t>
            </a:r>
            <a:r>
              <a:rPr lang="ko-KR" altLang="en-US" sz="2000" b="0" i="0" dirty="0">
                <a:effectLst/>
                <a:latin typeface="Noto Sans KR"/>
              </a:rPr>
              <a:t>위에서 찾은 </a:t>
            </a:r>
            <a:r>
              <a:rPr lang="en-US" altLang="ko-KR" sz="2000" b="0" i="0" dirty="0">
                <a:effectLst/>
                <a:latin typeface="Noto Sans KR"/>
              </a:rPr>
              <a:t>Survivor </a:t>
            </a:r>
            <a:r>
              <a:rPr lang="ko-KR" altLang="en-US" sz="2000" b="0" i="0" dirty="0">
                <a:effectLst/>
                <a:latin typeface="Noto Sans KR"/>
              </a:rPr>
              <a:t>객체들에</a:t>
            </a:r>
            <a:br>
              <a:rPr lang="en-US" altLang="ko-KR" sz="2000" b="0" i="0" dirty="0">
                <a:effectLst/>
                <a:latin typeface="Noto Sans KR"/>
              </a:rPr>
            </a:br>
            <a:r>
              <a:rPr lang="ko-KR" altLang="en-US" sz="2000" b="0" i="0" dirty="0">
                <a:effectLst/>
                <a:latin typeface="Noto Sans KR"/>
              </a:rPr>
              <a:t> 대한 스캔 작업을 실시한다</a:t>
            </a:r>
            <a:r>
              <a:rPr lang="en-US" altLang="ko-KR" sz="2000" b="0" i="0" dirty="0">
                <a:effectLst/>
                <a:latin typeface="Noto Sans KR"/>
              </a:rPr>
              <a:t>. Y</a:t>
            </a:r>
            <a:r>
              <a:rPr lang="en-US" altLang="ko-KR" sz="2000" dirty="0">
                <a:latin typeface="Noto Sans KR"/>
              </a:rPr>
              <a:t>oung GC </a:t>
            </a:r>
            <a:r>
              <a:rPr lang="ko-KR" altLang="en-US" sz="2000" dirty="0">
                <a:latin typeface="Noto Sans KR"/>
              </a:rPr>
              <a:t>전에 수행</a:t>
            </a:r>
            <a:r>
              <a:rPr lang="en-US" altLang="ko-KR" sz="2000" dirty="0">
                <a:latin typeface="Noto Sans KR"/>
              </a:rPr>
              <a:t> </a:t>
            </a:r>
            <a:endParaRPr lang="ko-KR" altLang="en-US" sz="2000" b="0" i="0" dirty="0">
              <a:effectLst/>
              <a:latin typeface="Noto Sans KR"/>
            </a:endParaRPr>
          </a:p>
          <a:p>
            <a:pPr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Noto Sans KR"/>
              </a:rPr>
              <a:t>Concurrent Mark</a:t>
            </a:r>
            <a:r>
              <a:rPr lang="ko-KR" altLang="en-US" sz="2000" b="0" i="0" dirty="0">
                <a:effectLst/>
                <a:latin typeface="Noto Sans KR"/>
              </a:rPr>
              <a:t> </a:t>
            </a:r>
            <a:r>
              <a:rPr lang="en-US" altLang="ko-KR" sz="2000" b="0" i="0" dirty="0">
                <a:effectLst/>
                <a:latin typeface="Noto Sans KR"/>
              </a:rPr>
              <a:t>: </a:t>
            </a:r>
            <a:r>
              <a:rPr lang="ko-KR" altLang="en-US" sz="2000" b="0" i="0" dirty="0">
                <a:effectLst/>
                <a:latin typeface="Noto Sans KR"/>
              </a:rPr>
              <a:t>전체 </a:t>
            </a:r>
            <a:r>
              <a:rPr lang="en-US" altLang="ko-KR" sz="2000" b="0" i="0" dirty="0">
                <a:effectLst/>
                <a:latin typeface="Noto Sans KR"/>
              </a:rPr>
              <a:t>Heap</a:t>
            </a:r>
            <a:r>
              <a:rPr lang="ko-KR" altLang="en-US" sz="2000" b="0" i="0" dirty="0">
                <a:effectLst/>
                <a:latin typeface="Noto Sans KR"/>
              </a:rPr>
              <a:t>의 </a:t>
            </a:r>
            <a:r>
              <a:rPr lang="en-US" altLang="ko-KR" sz="2000" b="0" i="0" dirty="0">
                <a:effectLst/>
                <a:latin typeface="Noto Sans KR"/>
              </a:rPr>
              <a:t>scan </a:t>
            </a:r>
            <a:r>
              <a:rPr lang="ko-KR" altLang="en-US" sz="2000" b="0" i="0" dirty="0">
                <a:effectLst/>
                <a:latin typeface="Noto Sans KR"/>
              </a:rPr>
              <a:t>작업을 </a:t>
            </a:r>
            <a:br>
              <a:rPr lang="en-US" altLang="ko-KR" sz="2000" b="0" i="0" dirty="0">
                <a:effectLst/>
                <a:latin typeface="Noto Sans KR"/>
              </a:rPr>
            </a:br>
            <a:r>
              <a:rPr lang="ko-KR" altLang="en-US" sz="2000" dirty="0">
                <a:latin typeface="Noto Sans KR"/>
              </a:rPr>
              <a:t>실시하고</a:t>
            </a:r>
            <a:r>
              <a:rPr lang="en-US" altLang="ko-KR" sz="2000" dirty="0">
                <a:latin typeface="Noto Sans KR"/>
              </a:rPr>
              <a:t>, GC </a:t>
            </a:r>
            <a:r>
              <a:rPr lang="ko-KR" altLang="en-US" sz="2000" dirty="0">
                <a:latin typeface="Noto Sans KR"/>
              </a:rPr>
              <a:t>대상 객체가 발견되지 않은 </a:t>
            </a:r>
            <a:r>
              <a:rPr lang="en-US" altLang="ko-KR" sz="2000" dirty="0">
                <a:latin typeface="Noto Sans KR"/>
              </a:rPr>
              <a:t>Region</a:t>
            </a:r>
            <a:r>
              <a:rPr lang="ko-KR" altLang="en-US" sz="2000" dirty="0">
                <a:latin typeface="Noto Sans KR"/>
              </a:rPr>
              <a:t>은</a:t>
            </a:r>
            <a:br>
              <a:rPr lang="en-US" altLang="ko-KR" sz="2000" dirty="0">
                <a:latin typeface="Noto Sans KR"/>
              </a:rPr>
            </a:br>
            <a:r>
              <a:rPr lang="ko-KR" altLang="en-US" sz="2000" dirty="0">
                <a:latin typeface="Noto Sans KR"/>
              </a:rPr>
              <a:t>이후 </a:t>
            </a:r>
            <a:r>
              <a:rPr lang="ko-KR" altLang="en-US" sz="2000" b="0" i="0" dirty="0">
                <a:effectLst/>
                <a:latin typeface="Noto Sans KR"/>
              </a:rPr>
              <a:t>단계를 제외한다</a:t>
            </a:r>
            <a:r>
              <a:rPr lang="en-US" altLang="ko-KR" sz="2000" b="0" i="0" dirty="0">
                <a:effectLst/>
                <a:latin typeface="Noto Sans KR"/>
              </a:rPr>
              <a:t>. Young GC</a:t>
            </a:r>
            <a:r>
              <a:rPr lang="ko-KR" altLang="en-US" sz="2000" b="0" i="0" dirty="0" err="1">
                <a:effectLst/>
                <a:latin typeface="Noto Sans KR"/>
              </a:rPr>
              <a:t>수행시</a:t>
            </a:r>
            <a:r>
              <a:rPr lang="ko-KR" altLang="en-US" sz="2000" b="0" i="0" dirty="0">
                <a:effectLst/>
                <a:latin typeface="Noto Sans KR"/>
              </a:rPr>
              <a:t> 잠시 멈춘다</a:t>
            </a:r>
            <a:r>
              <a:rPr lang="en-US" altLang="ko-KR" sz="2000" b="0" i="0" dirty="0">
                <a:effectLst/>
                <a:latin typeface="Noto Sans KR"/>
              </a:rPr>
              <a:t>.</a:t>
            </a:r>
            <a:endParaRPr lang="ko-KR" altLang="en-US" sz="2000" b="0" i="0" dirty="0">
              <a:effectLst/>
              <a:latin typeface="Noto Sans KR"/>
            </a:endParaRPr>
          </a:p>
          <a:p>
            <a:pPr algn="l" latinLnBrk="1"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Noto Sans KR"/>
              </a:rPr>
              <a:t>Remark</a:t>
            </a:r>
            <a:r>
              <a:rPr lang="ko-KR" altLang="en-US" sz="2000" b="0" i="0" dirty="0">
                <a:effectLst/>
                <a:latin typeface="Noto Sans KR"/>
              </a:rPr>
              <a:t> </a:t>
            </a:r>
            <a:r>
              <a:rPr lang="en-US" altLang="ko-KR" sz="2000" b="0" i="0" dirty="0">
                <a:effectLst/>
                <a:latin typeface="Noto Sans KR"/>
              </a:rPr>
              <a:t>: </a:t>
            </a:r>
            <a:r>
              <a:rPr lang="ko-KR" altLang="en-US" sz="2000" b="0" i="0" dirty="0">
                <a:effectLst/>
                <a:latin typeface="Noto Sans KR"/>
              </a:rPr>
              <a:t>애플리케이션을 멈추고</a:t>
            </a:r>
            <a:r>
              <a:rPr lang="en-US" altLang="ko-KR" sz="2000" b="0" i="0" dirty="0">
                <a:effectLst/>
                <a:latin typeface="Noto Sans KR"/>
              </a:rPr>
              <a:t>(STW) </a:t>
            </a:r>
            <a:r>
              <a:rPr lang="ko-KR" altLang="en-US" sz="2000" b="0" i="0" dirty="0">
                <a:effectLst/>
                <a:latin typeface="Noto Sans KR"/>
              </a:rPr>
              <a:t>최종적으로</a:t>
            </a:r>
            <a:br>
              <a:rPr lang="en-US" altLang="ko-KR" sz="2000" b="0" i="0" dirty="0">
                <a:effectLst/>
                <a:latin typeface="Noto Sans KR"/>
              </a:rPr>
            </a:br>
            <a:r>
              <a:rPr lang="ko-KR" altLang="en-US" sz="2000" b="0" i="0" dirty="0">
                <a:effectLst/>
                <a:latin typeface="Noto Sans KR"/>
              </a:rPr>
              <a:t> </a:t>
            </a:r>
            <a:r>
              <a:rPr lang="en-US" altLang="ko-KR" sz="2000" b="0" i="0" dirty="0">
                <a:effectLst/>
                <a:latin typeface="Noto Sans KR"/>
              </a:rPr>
              <a:t>GC </a:t>
            </a:r>
            <a:r>
              <a:rPr lang="ko-KR" altLang="en-US" sz="2000" b="0" i="0" dirty="0">
                <a:effectLst/>
                <a:latin typeface="Noto Sans KR"/>
              </a:rPr>
              <a:t>대상에서 제외할 객체를 식별한다</a:t>
            </a:r>
          </a:p>
          <a:p>
            <a:pPr algn="l" latinLnBrk="1"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Noto Sans KR"/>
              </a:rPr>
              <a:t>Cleanup</a:t>
            </a:r>
            <a:r>
              <a:rPr lang="ko-KR" altLang="en-US" sz="2000" b="0" i="0" dirty="0">
                <a:effectLst/>
                <a:latin typeface="Noto Sans KR"/>
              </a:rPr>
              <a:t> </a:t>
            </a:r>
            <a:r>
              <a:rPr lang="en-US" altLang="ko-KR" sz="2000" b="0" i="0" dirty="0">
                <a:effectLst/>
                <a:latin typeface="Noto Sans KR"/>
              </a:rPr>
              <a:t>: </a:t>
            </a:r>
            <a:r>
              <a:rPr lang="ko-KR" altLang="en-US" sz="2000" b="0" i="0" dirty="0">
                <a:effectLst/>
                <a:latin typeface="Noto Sans KR"/>
              </a:rPr>
              <a:t>애플리케이션을 멈추고</a:t>
            </a:r>
            <a:r>
              <a:rPr lang="en-US" altLang="ko-KR" sz="2000" b="0" i="0" dirty="0">
                <a:effectLst/>
                <a:latin typeface="Noto Sans KR"/>
              </a:rPr>
              <a:t>(STW) </a:t>
            </a:r>
            <a:r>
              <a:rPr lang="ko-KR" altLang="en-US" sz="2000" b="0" i="0" dirty="0">
                <a:effectLst/>
                <a:latin typeface="Noto Sans KR"/>
              </a:rPr>
              <a:t>살아있는</a:t>
            </a:r>
            <a:br>
              <a:rPr lang="en-US" altLang="ko-KR" sz="2000" b="0" i="0" dirty="0">
                <a:effectLst/>
                <a:latin typeface="Noto Sans KR"/>
              </a:rPr>
            </a:br>
            <a:r>
              <a:rPr lang="ko-KR" altLang="en-US" sz="2000" b="0" i="0" dirty="0">
                <a:effectLst/>
                <a:latin typeface="Noto Sans KR"/>
              </a:rPr>
              <a:t> 객체가 가장 적은 </a:t>
            </a:r>
            <a:r>
              <a:rPr lang="en-US" altLang="ko-KR" sz="2000" b="0" i="0" dirty="0">
                <a:effectLst/>
                <a:latin typeface="Noto Sans KR"/>
              </a:rPr>
              <a:t>Region</a:t>
            </a:r>
            <a:r>
              <a:rPr lang="ko-KR" altLang="en-US" sz="2000" b="0" i="0" dirty="0">
                <a:effectLst/>
                <a:latin typeface="Noto Sans KR"/>
              </a:rPr>
              <a:t>에 대한 미사용 객체를 제거한다</a:t>
            </a:r>
          </a:p>
          <a:p>
            <a:pPr algn="l" latinLnBrk="1">
              <a:buFont typeface="+mj-lt"/>
              <a:buAutoNum type="arabicPeriod"/>
            </a:pPr>
            <a:r>
              <a:rPr lang="en-US" altLang="ko-KR" sz="2000" b="1" i="0" dirty="0">
                <a:effectLst/>
                <a:latin typeface="Noto Sans KR"/>
              </a:rPr>
              <a:t>Copy</a:t>
            </a:r>
            <a:r>
              <a:rPr lang="ko-KR" altLang="en-US" sz="2000" b="0" i="0" dirty="0">
                <a:effectLst/>
                <a:latin typeface="Noto Sans KR"/>
              </a:rPr>
              <a:t> </a:t>
            </a:r>
            <a:r>
              <a:rPr lang="en-US" altLang="ko-KR" sz="2000" b="0" i="0" dirty="0">
                <a:effectLst/>
                <a:latin typeface="Noto Sans KR"/>
              </a:rPr>
              <a:t>: GC </a:t>
            </a:r>
            <a:r>
              <a:rPr lang="ko-KR" altLang="en-US" sz="2000" b="0" i="0" dirty="0">
                <a:effectLst/>
                <a:latin typeface="Noto Sans KR"/>
              </a:rPr>
              <a:t>대상의 </a:t>
            </a:r>
            <a:r>
              <a:rPr lang="en-US" altLang="ko-KR" sz="2000" b="0" i="0" dirty="0">
                <a:effectLst/>
                <a:latin typeface="Noto Sans KR"/>
              </a:rPr>
              <a:t>Region</a:t>
            </a:r>
            <a:r>
              <a:rPr lang="ko-KR" altLang="en-US" sz="2000" b="0" i="0" dirty="0">
                <a:effectLst/>
                <a:latin typeface="Noto Sans KR"/>
              </a:rPr>
              <a:t>이었지만</a:t>
            </a:r>
            <a:r>
              <a:rPr lang="en-US" altLang="ko-KR" sz="2000" b="0" i="0" dirty="0">
                <a:effectLst/>
                <a:latin typeface="Noto Sans KR"/>
              </a:rPr>
              <a:t>, Cleanup </a:t>
            </a:r>
            <a:r>
              <a:rPr lang="ko-KR" altLang="en-US" sz="2000" b="0" i="0" dirty="0">
                <a:effectLst/>
                <a:latin typeface="Noto Sans KR"/>
              </a:rPr>
              <a:t>과정에서 완전히 비워지지 않은 </a:t>
            </a:r>
            <a:r>
              <a:rPr lang="en-US" altLang="ko-KR" sz="2000" b="0" i="0" dirty="0">
                <a:effectLst/>
                <a:latin typeface="Noto Sans KR"/>
              </a:rPr>
              <a:t>Region</a:t>
            </a:r>
            <a:r>
              <a:rPr lang="ko-KR" altLang="en-US" sz="2000" b="0" i="0" dirty="0">
                <a:effectLst/>
                <a:latin typeface="Noto Sans KR"/>
              </a:rPr>
              <a:t>의 살아남은 객체들을 새로운 </a:t>
            </a:r>
            <a:r>
              <a:rPr lang="en-US" altLang="ko-KR" sz="2000" b="0" i="0" dirty="0">
                <a:effectLst/>
                <a:latin typeface="Noto Sans KR"/>
              </a:rPr>
              <a:t>Region(Available/Unused) Region</a:t>
            </a:r>
            <a:r>
              <a:rPr lang="ko-KR" altLang="en-US" sz="2000" b="0" i="0" dirty="0" err="1">
                <a:effectLst/>
                <a:latin typeface="Noto Sans KR"/>
              </a:rPr>
              <a:t>에복사하여</a:t>
            </a:r>
            <a:r>
              <a:rPr lang="ko-KR" altLang="en-US" sz="2000" b="0" i="0" dirty="0">
                <a:effectLst/>
                <a:latin typeface="Noto Sans KR"/>
              </a:rPr>
              <a:t> </a:t>
            </a:r>
            <a:r>
              <a:rPr lang="en-US" altLang="ko-KR" sz="2000" b="0" i="0" dirty="0">
                <a:effectLst/>
                <a:latin typeface="Noto Sans KR"/>
              </a:rPr>
              <a:t>Compaction</a:t>
            </a:r>
            <a:r>
              <a:rPr lang="ko-KR" altLang="en-US" sz="2000" b="0" i="0" dirty="0">
                <a:effectLst/>
                <a:latin typeface="Noto Sans KR"/>
              </a:rPr>
              <a:t>을 수행한다</a:t>
            </a:r>
            <a:endParaRPr lang="en-US" altLang="ko-KR" sz="2000" b="0" i="0" dirty="0">
              <a:effectLst/>
              <a:latin typeface="Noto Sans KR"/>
            </a:endParaRPr>
          </a:p>
          <a:p>
            <a:pPr>
              <a:buFont typeface="+mj-lt"/>
              <a:buAutoNum type="arabicPeriod"/>
            </a:pPr>
            <a:r>
              <a:rPr lang="ko-KR" altLang="en-US" sz="2000" b="0" i="0" dirty="0">
                <a:effectLst/>
                <a:latin typeface="Noto Sans KR"/>
              </a:rPr>
              <a:t>살아있는 객체가 아주 적은 </a:t>
            </a:r>
            <a:r>
              <a:rPr lang="en-US" altLang="ko-KR" sz="2000" b="0" i="0" dirty="0">
                <a:effectLst/>
                <a:latin typeface="Noto Sans KR"/>
              </a:rPr>
              <a:t>Old </a:t>
            </a:r>
            <a:r>
              <a:rPr lang="ko-KR" altLang="en-US" sz="2000" b="0" i="0" dirty="0">
                <a:effectLst/>
                <a:latin typeface="Noto Sans KR"/>
              </a:rPr>
              <a:t>영역에 대해 </a:t>
            </a:r>
            <a:r>
              <a:rPr lang="en-US" altLang="ko-KR" sz="2000" b="0" i="0" dirty="0">
                <a:effectLst/>
                <a:latin typeface="Noto Sans KR"/>
              </a:rPr>
              <a:t>[GC pause(mixed)] </a:t>
            </a:r>
            <a:r>
              <a:rPr lang="ko-KR" altLang="en-US" sz="2000" b="0" i="0" dirty="0">
                <a:effectLst/>
                <a:latin typeface="Noto Sans KR"/>
              </a:rPr>
              <a:t>를 로그로 표시하고</a:t>
            </a:r>
            <a:r>
              <a:rPr lang="en-US" altLang="ko-KR" sz="2000" b="0" i="0" dirty="0">
                <a:effectLst/>
                <a:latin typeface="Noto Sans KR"/>
              </a:rPr>
              <a:t>, Young GC</a:t>
            </a:r>
            <a:r>
              <a:rPr lang="ko-KR" altLang="en-US" sz="2000" b="0" i="0" dirty="0">
                <a:effectLst/>
                <a:latin typeface="Noto Sans KR"/>
              </a:rPr>
              <a:t>가 이루어질 때 수집되도록 한다</a:t>
            </a:r>
          </a:p>
          <a:p>
            <a:pPr algn="l" latinLnBrk="1"/>
            <a:endParaRPr lang="ko-KR" altLang="en-US" sz="2000" b="0" i="0" dirty="0">
              <a:effectLst/>
              <a:latin typeface="Noto Sans KR"/>
            </a:endParaRPr>
          </a:p>
          <a:p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88B1B-3957-4698-B5BB-1621F387C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3856"/>
            <a:ext cx="597273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647653" y="2286987"/>
            <a:ext cx="5087727" cy="2284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동적 로딩을 지원한다 </a:t>
            </a:r>
            <a:endParaRPr lang="en-US" altLang="ko-KR" sz="28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애플리케이션이 실행될 때 모든 객체가</a:t>
            </a:r>
            <a:br>
              <a:rPr lang="en-US" altLang="ko-KR" dirty="0"/>
            </a:br>
            <a:r>
              <a:rPr lang="ko-KR" altLang="en-US" dirty="0"/>
              <a:t>생성되는 것이 아니라 객체가 필요한 시점에</a:t>
            </a:r>
            <a:br>
              <a:rPr lang="en-US" altLang="ko-KR" dirty="0"/>
            </a:br>
            <a:r>
              <a:rPr lang="ko-KR" altLang="en-US" dirty="0"/>
              <a:t>클래스를 동적로딩해서 객체생성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개발 완료 후에 유지보수가 필요할 경우 해당 클래스만 수정하면 된다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7AC6A-F105-44DF-9D2D-2AD5908A4D50}"/>
              </a:ext>
            </a:extLst>
          </p:cNvPr>
          <p:cNvSpPr txBox="1"/>
          <p:nvPr/>
        </p:nvSpPr>
        <p:spPr>
          <a:xfrm>
            <a:off x="5735380" y="2611692"/>
            <a:ext cx="5087727" cy="163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멀티 스레드를 쉽게 구현할 수 있다</a:t>
            </a:r>
            <a:r>
              <a:rPr lang="en-US" altLang="ko-KR" sz="2800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Thread </a:t>
            </a:r>
            <a:r>
              <a:rPr lang="ko-KR" altLang="en-US" dirty="0"/>
              <a:t>클래스를 상속받는 방법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Runnable </a:t>
            </a:r>
            <a:r>
              <a:rPr lang="ko-KR" altLang="en-US" dirty="0"/>
              <a:t>인터페이스를 구현하는 방법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5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290565" y="1170256"/>
            <a:ext cx="508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JVM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93B51-0730-440F-9ABE-4B839FB2BF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88" y="1797190"/>
            <a:ext cx="7143453" cy="4031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75CDD-0475-4D53-8084-2DF31FB55BA3}"/>
              </a:ext>
            </a:extLst>
          </p:cNvPr>
          <p:cNvSpPr txBox="1"/>
          <p:nvPr/>
        </p:nvSpPr>
        <p:spPr>
          <a:xfrm>
            <a:off x="371248" y="1791981"/>
            <a:ext cx="50877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.class </a:t>
            </a:r>
            <a:r>
              <a:rPr lang="ko-KR" altLang="en-US" dirty="0"/>
              <a:t>파일을 읽어 아래 내용들을</a:t>
            </a:r>
            <a:br>
              <a:rPr lang="en-US" altLang="ko-KR" dirty="0"/>
            </a:br>
            <a:r>
              <a:rPr lang="ko-KR" altLang="en-US" dirty="0"/>
              <a:t>메소드 영역에 저장</a:t>
            </a:r>
            <a:r>
              <a:rPr lang="en-US" altLang="ko-KR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클래스와 부모 클래스 정보 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class</a:t>
            </a:r>
            <a:r>
              <a:rPr lang="ko-KR" altLang="en-US" dirty="0"/>
              <a:t>파일이 </a:t>
            </a:r>
            <a:r>
              <a:rPr lang="en-US" altLang="ko-KR" dirty="0"/>
              <a:t>Class, Interface</a:t>
            </a:r>
            <a:br>
              <a:rPr lang="en-US" altLang="ko-KR" dirty="0"/>
            </a:br>
            <a:r>
              <a:rPr lang="ko-KR" altLang="en-US" dirty="0"/>
              <a:t>관련여부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변수나 메소드 정보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.class </a:t>
            </a:r>
            <a:r>
              <a:rPr lang="ko-KR" altLang="en-US" dirty="0"/>
              <a:t>파일의 정확성 보장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적절한 포맷인지 유효한 컴파일러에</a:t>
            </a:r>
            <a:br>
              <a:rPr lang="en-US" altLang="ko-KR" dirty="0"/>
            </a:br>
            <a:r>
              <a:rPr lang="ko-KR" altLang="en-US" dirty="0"/>
              <a:t>의해 생성되었는지 확인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클래스가 필요한 메모리 할당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레퍼런스 연결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Initialization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static </a:t>
            </a:r>
            <a:r>
              <a:rPr lang="ko-KR" altLang="en-US" dirty="0"/>
              <a:t>필드가 코드에 명시된 값으로</a:t>
            </a:r>
            <a:br>
              <a:rPr lang="en-US" altLang="ko-KR" dirty="0"/>
            </a:br>
            <a:r>
              <a:rPr lang="ko-KR" altLang="en-US" dirty="0"/>
              <a:t>초기화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27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62753" y="1181280"/>
            <a:ext cx="508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JVM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93B51-0730-440F-9ABE-4B839FB2BF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88" y="2072858"/>
            <a:ext cx="7143453" cy="4031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75CDD-0475-4D53-8084-2DF31FB55BA3}"/>
              </a:ext>
            </a:extLst>
          </p:cNvPr>
          <p:cNvSpPr txBox="1"/>
          <p:nvPr/>
        </p:nvSpPr>
        <p:spPr>
          <a:xfrm>
            <a:off x="62753" y="1826280"/>
            <a:ext cx="5087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Interpreter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바이트 코드를 </a:t>
            </a:r>
            <a:r>
              <a:rPr lang="ko-KR" altLang="en-US" dirty="0" err="1"/>
              <a:t>한줄씩</a:t>
            </a:r>
            <a:r>
              <a:rPr lang="ko-KR" altLang="en-US" dirty="0"/>
              <a:t> 읽으면서 수행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JIT(Just In Time) Compiler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자주 쓰는 코드는 컴파일하여</a:t>
            </a:r>
            <a:br>
              <a:rPr lang="en-US" altLang="ko-KR" dirty="0"/>
            </a:br>
            <a:r>
              <a:rPr lang="ko-KR" altLang="en-US" dirty="0"/>
              <a:t>나중에 메서드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ko-KR" altLang="en-US" dirty="0" err="1"/>
              <a:t>컴파일된</a:t>
            </a:r>
            <a:br>
              <a:rPr lang="en-US" altLang="ko-KR" dirty="0"/>
            </a:br>
            <a:r>
              <a:rPr lang="ko-KR" altLang="en-US" dirty="0"/>
              <a:t>코드 실행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컴파일 기준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수행카운터</a:t>
            </a:r>
            <a:r>
              <a:rPr lang="en-US" altLang="ko-KR" dirty="0"/>
              <a:t>: </a:t>
            </a:r>
            <a:r>
              <a:rPr lang="ko-KR" altLang="en-US" dirty="0"/>
              <a:t>메서드 </a:t>
            </a:r>
            <a:r>
              <a:rPr lang="ko-KR" altLang="en-US" dirty="0" err="1"/>
              <a:t>시작시</a:t>
            </a:r>
            <a:r>
              <a:rPr lang="ko-KR" altLang="en-US" dirty="0"/>
              <a:t> 증가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백에지</a:t>
            </a:r>
            <a:r>
              <a:rPr lang="ko-KR" altLang="en-US" dirty="0"/>
              <a:t> 카운터</a:t>
            </a:r>
            <a:r>
              <a:rPr lang="en-US" altLang="ko-KR" dirty="0"/>
              <a:t>: </a:t>
            </a:r>
            <a:r>
              <a:rPr lang="ko-KR" altLang="en-US" dirty="0"/>
              <a:t>메서드 루프여부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자바는 인터프리터</a:t>
            </a:r>
            <a:r>
              <a:rPr lang="en-US" altLang="ko-KR" dirty="0"/>
              <a:t>, </a:t>
            </a:r>
            <a:r>
              <a:rPr lang="ko-KR" altLang="en-US" dirty="0"/>
              <a:t>컴파일 방식 병행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JVM(java.exe)</a:t>
            </a:r>
            <a:r>
              <a:rPr lang="ko-KR" altLang="en-US" dirty="0"/>
              <a:t>은 운영체제에 종속적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Compiler(javac.exe)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Hello.java </a:t>
            </a:r>
            <a:r>
              <a:rPr lang="ko-KR" altLang="en-US" dirty="0" err="1"/>
              <a:t>실행시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javac</a:t>
            </a:r>
            <a:r>
              <a:rPr lang="ko-KR" altLang="en-US" dirty="0"/>
              <a:t> </a:t>
            </a:r>
            <a:r>
              <a:rPr lang="en-US" altLang="ko-KR" dirty="0"/>
              <a:t>Hello.java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java Hello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.class</a:t>
            </a:r>
            <a:r>
              <a:rPr lang="ko-KR" altLang="en-US" dirty="0"/>
              <a:t>를 붙이지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304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371248" y="1318837"/>
            <a:ext cx="508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자바</a:t>
            </a:r>
            <a:r>
              <a:rPr lang="en-US" altLang="ko-KR" sz="2800" dirty="0"/>
              <a:t> </a:t>
            </a:r>
            <a:r>
              <a:rPr lang="ko-KR" altLang="en-US" sz="2800" dirty="0"/>
              <a:t>개발 환경 구축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75CDD-0475-4D53-8084-2DF31FB55BA3}"/>
              </a:ext>
            </a:extLst>
          </p:cNvPr>
          <p:cNvSpPr txBox="1"/>
          <p:nvPr/>
        </p:nvSpPr>
        <p:spPr>
          <a:xfrm>
            <a:off x="853558" y="3238949"/>
            <a:ext cx="10484884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JDK: JVM+</a:t>
            </a:r>
            <a:r>
              <a:rPr lang="ko-KR" altLang="en-US" sz="3200" dirty="0"/>
              <a:t>라이브러리 </a:t>
            </a:r>
            <a:r>
              <a:rPr lang="en-US" altLang="ko-KR" sz="3200" dirty="0"/>
              <a:t>API+</a:t>
            </a:r>
            <a:r>
              <a:rPr lang="ko-KR" altLang="en-US" sz="3200" dirty="0"/>
              <a:t>컴파일러 등의 개발도구</a:t>
            </a:r>
            <a:endParaRPr lang="en-US" altLang="ko-K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JRE: JVM+</a:t>
            </a:r>
            <a:r>
              <a:rPr lang="ko-KR" altLang="en-US" sz="3200" dirty="0"/>
              <a:t>라이브러리</a:t>
            </a:r>
            <a:r>
              <a:rPr lang="en-US" altLang="ko-KR" sz="3200" dirty="0"/>
              <a:t>API </a:t>
            </a:r>
          </a:p>
        </p:txBody>
      </p:sp>
    </p:spTree>
    <p:extLst>
      <p:ext uri="{BB962C8B-B14F-4D97-AF65-F5344CB8AC3E}">
        <p14:creationId xmlns:p14="http://schemas.microsoft.com/office/powerpoint/2010/main" val="385149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371248" y="1318837"/>
            <a:ext cx="508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주석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75CDD-0475-4D53-8084-2DF31FB55BA3}"/>
              </a:ext>
            </a:extLst>
          </p:cNvPr>
          <p:cNvSpPr txBox="1"/>
          <p:nvPr/>
        </p:nvSpPr>
        <p:spPr>
          <a:xfrm>
            <a:off x="2592875" y="2452296"/>
            <a:ext cx="7006249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주석은 컴파일과정에서 제외되기 때문에 많이 작성해도 문제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주석에 들어가면 좋은 내용</a:t>
            </a:r>
            <a:endParaRPr lang="en-US" altLang="ko-KR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작성자</a:t>
            </a:r>
            <a:endParaRPr lang="en-US" altLang="ko-KR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작성일과 시간</a:t>
            </a:r>
            <a:endParaRPr lang="en-US" altLang="ko-KR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프로그램 버전과 변경 이력</a:t>
            </a:r>
            <a:endParaRPr lang="en-US" altLang="ko-KR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주요 코드에 대한 설명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주석은 문자열 내부를 제외한 모든 곳에 작성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8552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371248" y="1318837"/>
            <a:ext cx="508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이클립스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75CDD-0475-4D53-8084-2DF31FB55BA3}"/>
              </a:ext>
            </a:extLst>
          </p:cNvPr>
          <p:cNvSpPr txBox="1"/>
          <p:nvPr/>
        </p:nvSpPr>
        <p:spPr>
          <a:xfrm>
            <a:off x="2465128" y="2559210"/>
            <a:ext cx="7006249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워크스페이스 하위 폴더인 </a:t>
            </a:r>
            <a:r>
              <a:rPr lang="en-US" altLang="ko-KR" dirty="0"/>
              <a:t>.metadata</a:t>
            </a:r>
            <a:r>
              <a:rPr lang="ko-KR" altLang="en-US" dirty="0"/>
              <a:t>에 이클립스 </a:t>
            </a:r>
            <a:r>
              <a:rPr lang="ko-KR" altLang="en-US" dirty="0" err="1"/>
              <a:t>변경값들이</a:t>
            </a:r>
            <a:r>
              <a:rPr lang="ko-KR" altLang="en-US" dirty="0"/>
              <a:t> 저장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이후에 워크스페이스에 </a:t>
            </a:r>
            <a:r>
              <a:rPr lang="ko-KR" altLang="en-US" dirty="0" err="1"/>
              <a:t>접속시</a:t>
            </a:r>
            <a:r>
              <a:rPr lang="ko-KR" altLang="en-US" dirty="0"/>
              <a:t> 동일한 작업환경을 복원하기 위함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자바 소스 파일</a:t>
            </a:r>
            <a:r>
              <a:rPr lang="en-US" altLang="ko-KR" dirty="0"/>
              <a:t>(~.java)</a:t>
            </a:r>
            <a:r>
              <a:rPr lang="ko-KR" altLang="en-US" dirty="0"/>
              <a:t>는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디렉토리에</a:t>
            </a:r>
            <a:r>
              <a:rPr lang="en-US" altLang="ko-KR" dirty="0"/>
              <a:t>, </a:t>
            </a:r>
            <a:r>
              <a:rPr lang="ko-KR" altLang="en-US" dirty="0"/>
              <a:t>바이트 코드 파일</a:t>
            </a:r>
            <a:r>
              <a:rPr lang="en-US" altLang="ko-KR" dirty="0"/>
              <a:t>(.class)</a:t>
            </a:r>
            <a:r>
              <a:rPr lang="ko-KR" altLang="en-US" dirty="0"/>
              <a:t>는 </a:t>
            </a:r>
            <a:r>
              <a:rPr lang="en-US" altLang="ko-KR" dirty="0"/>
              <a:t>bin </a:t>
            </a:r>
            <a:r>
              <a:rPr lang="ko-KR" altLang="en-US" dirty="0"/>
              <a:t>디렉토리에 저장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이클립스의 </a:t>
            </a:r>
            <a:r>
              <a:rPr lang="en-US" altLang="ko-KR" dirty="0"/>
              <a:t>Package Explorer</a:t>
            </a:r>
            <a:r>
              <a:rPr lang="ko-KR" altLang="en-US" dirty="0"/>
              <a:t>에는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디렉토리만 보이고 윈도우 탐색기를 통해 </a:t>
            </a:r>
            <a:r>
              <a:rPr lang="en-US" altLang="ko-KR" dirty="0"/>
              <a:t>bin </a:t>
            </a:r>
            <a:r>
              <a:rPr lang="ko-KR" altLang="en-US" dirty="0"/>
              <a:t>디렉토리 확인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188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 </a:t>
            </a:r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9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3347132" y="1441309"/>
            <a:ext cx="5497735" cy="480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변수</a:t>
            </a:r>
            <a:endParaRPr lang="en-US" altLang="ko-KR" sz="28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변수는 하나의 값을 저장할 수 있는 공간으로 한 가지 타입의 값만 저장가능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변수선언시 타입과 이름을 결정해야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변수 이름은 메모리 주소에 붙인 이름으로 변수 이름으로 메모리 주소에 접근한다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변수이름은 </a:t>
            </a:r>
            <a:r>
              <a:rPr lang="en-US" altLang="ko-KR" dirty="0"/>
              <a:t>camelCase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변수는 초기화되어야 읽을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메소드 블록 내에서 선언된 변수를 로컬 변수라고 하며 메소드 실행이 끝나면 메모리에서 자동으로 없어진다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변수는 선언된 블록 내에서만 사용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어떤 진수로 입력해도 동일한 값이 </a:t>
            </a:r>
            <a:r>
              <a:rPr lang="en-US" altLang="ko-KR" dirty="0"/>
              <a:t>2</a:t>
            </a:r>
            <a:r>
              <a:rPr lang="ko-KR" altLang="en-US" dirty="0"/>
              <a:t>진수로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318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510BEF-FD3D-4A7E-9D2E-D740C4044A04}"/>
                  </a:ext>
                </a:extLst>
              </p:cNvPr>
              <p:cNvSpPr txBox="1"/>
              <p:nvPr/>
            </p:nvSpPr>
            <p:spPr>
              <a:xfrm>
                <a:off x="371248" y="1744853"/>
                <a:ext cx="5724752" cy="408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/>
                  <a:t>리터럴</a:t>
                </a:r>
                <a:endParaRPr lang="en-US" altLang="ko-KR" sz="2800" dirty="0"/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소스코드에서 직접 입력된 값</a:t>
                </a:r>
                <a:endParaRPr lang="en-US" altLang="ko-KR" dirty="0"/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0</a:t>
                </a:r>
                <a:r>
                  <a:rPr lang="ko-KR" altLang="en-US" dirty="0"/>
                  <a:t>으로 시작하는 </a:t>
                </a:r>
                <a:r>
                  <a:rPr lang="ko-KR" altLang="en-US" dirty="0" err="1"/>
                  <a:t>리터럴은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진수로 간주</a:t>
                </a:r>
                <a:br>
                  <a:rPr lang="en-US" altLang="ko-KR" dirty="0"/>
                </a:br>
                <a:r>
                  <a:rPr lang="en-US" altLang="ko-KR" dirty="0"/>
                  <a:t>ex. 02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0X, 0x</a:t>
                </a:r>
                <a:r>
                  <a:rPr lang="ko-KR" altLang="en-US" dirty="0"/>
                  <a:t>로 시작하는 </a:t>
                </a:r>
                <a:r>
                  <a:rPr lang="ko-KR" altLang="en-US" dirty="0" err="1"/>
                  <a:t>리터럴은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진수로 간주</a:t>
                </a:r>
                <a:br>
                  <a:rPr lang="en-US" altLang="ko-KR" dirty="0"/>
                </a:br>
                <a:r>
                  <a:rPr lang="en-US" altLang="ko-KR" dirty="0"/>
                  <a:t>ex. 0x5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E,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</a:t>
                </a:r>
                <a:r>
                  <a:rPr lang="ko-KR" altLang="en-US" dirty="0"/>
                  <a:t>가 있는 </a:t>
                </a:r>
                <a:r>
                  <a:rPr lang="ko-KR" altLang="en-US" dirty="0" err="1"/>
                  <a:t>리터럴은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진수 지수와 가수로 간주</a:t>
                </a:r>
                <a:br>
                  <a:rPr lang="en-US" altLang="ko-KR" dirty="0"/>
                </a:br>
                <a:r>
                  <a:rPr lang="en-US" altLang="ko-KR" dirty="0"/>
                  <a:t>ex.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0.12E-5 // 0.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문자</a:t>
                </a:r>
                <a:r>
                  <a:rPr lang="en-US" altLang="ko-KR" dirty="0"/>
                  <a:t>(char)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‘</a:t>
                </a:r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묶는다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문자열</a:t>
                </a:r>
                <a:r>
                  <a:rPr lang="en-US" altLang="ko-KR" dirty="0"/>
                  <a:t>(String)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묶는다</a:t>
                </a:r>
                <a:r>
                  <a:rPr lang="en-US" altLang="ko-KR" dirty="0"/>
                  <a:t>. </a:t>
                </a:r>
                <a:br>
                  <a:rPr lang="en-US" altLang="ko-KR" dirty="0"/>
                </a:br>
                <a:r>
                  <a:rPr lang="ko-KR" altLang="en-US" dirty="0"/>
                  <a:t>문자열 내부에 이스케이프 문자 사용 가능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510BEF-FD3D-4A7E-9D2E-D740C404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48" y="1744853"/>
                <a:ext cx="5724752" cy="4088492"/>
              </a:xfrm>
              <a:prstGeom prst="rect">
                <a:avLst/>
              </a:prstGeom>
              <a:blipFill>
                <a:blip r:embed="rId2"/>
                <a:stretch>
                  <a:fillRect l="-2236" t="-1341" b="-1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CC4BC2B-B9F4-4ED8-AF77-CBBC9D617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15662"/>
              </p:ext>
            </p:extLst>
          </p:nvPr>
        </p:nvGraphicFramePr>
        <p:xfrm>
          <a:off x="5961529" y="2171119"/>
          <a:ext cx="592342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464">
                  <a:extLst>
                    <a:ext uri="{9D8B030D-6E8A-4147-A177-3AD203B41FA5}">
                      <a16:colId xmlns:a16="http://schemas.microsoft.com/office/drawing/2014/main" val="1728701752"/>
                    </a:ext>
                  </a:extLst>
                </a:gridCol>
                <a:gridCol w="1972982">
                  <a:extLst>
                    <a:ext uri="{9D8B030D-6E8A-4147-A177-3AD203B41FA5}">
                      <a16:colId xmlns:a16="http://schemas.microsoft.com/office/drawing/2014/main" val="74220837"/>
                    </a:ext>
                  </a:extLst>
                </a:gridCol>
                <a:gridCol w="1972982">
                  <a:extLst>
                    <a:ext uri="{9D8B030D-6E8A-4147-A177-3AD203B41FA5}">
                      <a16:colId xmlns:a16="http://schemas.microsoft.com/office/drawing/2014/main" val="626433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이스케이프 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유니코드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44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‘\t‘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수평 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0x0009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1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‘\n‘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줄 바꿈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0x000a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56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‘\r‘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0x000d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82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‘\”‘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“(</a:t>
                      </a:r>
                      <a:r>
                        <a:rPr lang="ko-KR" altLang="en-US" dirty="0"/>
                        <a:t>큰따옴표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0x0022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8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‘\’‘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‘(</a:t>
                      </a:r>
                      <a:r>
                        <a:rPr lang="ko-KR" altLang="en-US" dirty="0"/>
                        <a:t>작은따옴표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0x0027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80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‘\\‘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0x005c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9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‘\u16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진수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rPr>
                        <a:t>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r>
                        <a:rPr lang="ko-KR" altLang="en-US" dirty="0"/>
                        <a:t>진수에 해당하는 유니코드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0x0000 ~ 0xffff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35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24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7" y="1318837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데이터 타입</a:t>
            </a:r>
            <a:endParaRPr lang="en-US" altLang="ko-KR" sz="28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CB5D9BC-AEB3-4891-8EA5-C9CE3E5C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4" y="1934597"/>
            <a:ext cx="11298432" cy="3207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387DC8-C80E-4F62-A70B-F2D9A278924B}"/>
              </a:ext>
            </a:extLst>
          </p:cNvPr>
          <p:cNvSpPr txBox="1"/>
          <p:nvPr/>
        </p:nvSpPr>
        <p:spPr>
          <a:xfrm>
            <a:off x="446784" y="5657619"/>
            <a:ext cx="1118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실행 중에 저장할 수 있는 값의 범위를 초과하면 최소값부터 다시 </a:t>
            </a:r>
            <a:r>
              <a:rPr lang="ko-KR" altLang="en-US" dirty="0" err="1"/>
              <a:t>반복저장된다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DD57B8-9CC8-41D9-A755-4DCFE24A7147}"/>
              </a:ext>
            </a:extLst>
          </p:cNvPr>
          <p:cNvSpPr/>
          <p:nvPr/>
        </p:nvSpPr>
        <p:spPr>
          <a:xfrm>
            <a:off x="467279" y="2679703"/>
            <a:ext cx="1134000" cy="1717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정수형</a:t>
            </a:r>
          </a:p>
        </p:txBody>
      </p:sp>
    </p:spTree>
    <p:extLst>
      <p:ext uri="{BB962C8B-B14F-4D97-AF65-F5344CB8AC3E}">
        <p14:creationId xmlns:p14="http://schemas.microsoft.com/office/powerpoint/2010/main" val="34688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7" y="1318837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데이터 타입</a:t>
            </a:r>
            <a:r>
              <a:rPr lang="en-US" altLang="ko-KR" sz="2800" dirty="0"/>
              <a:t>(</a:t>
            </a:r>
            <a:r>
              <a:rPr lang="ko-KR" altLang="en-US" sz="2800" dirty="0"/>
              <a:t>정수형</a:t>
            </a:r>
            <a:r>
              <a:rPr lang="en-US" altLang="ko-KR" sz="28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A8A9C-0543-4585-B244-C468D76B5D06}"/>
              </a:ext>
            </a:extLst>
          </p:cNvPr>
          <p:cNvSpPr txBox="1"/>
          <p:nvPr/>
        </p:nvSpPr>
        <p:spPr>
          <a:xfrm>
            <a:off x="294320" y="1902266"/>
            <a:ext cx="11334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char(2byte)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자바는 모든 문자를 유니코드로 처리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 ~ 127</a:t>
            </a:r>
            <a:r>
              <a:rPr lang="ko-KR" altLang="en-US" dirty="0"/>
              <a:t>까지는 </a:t>
            </a:r>
            <a:r>
              <a:rPr lang="en-US" altLang="ko-KR" dirty="0"/>
              <a:t>ASCII</a:t>
            </a:r>
            <a:r>
              <a:rPr lang="ko-KR" altLang="en-US" dirty="0"/>
              <a:t>문자 할당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유니코드는 음수가 없기에 </a:t>
            </a:r>
            <a:r>
              <a:rPr lang="en-US" altLang="ko-KR" dirty="0"/>
              <a:t>char </a:t>
            </a:r>
            <a:r>
              <a:rPr lang="ko-KR" altLang="en-US" dirty="0"/>
              <a:t>타입에 </a:t>
            </a:r>
            <a:r>
              <a:rPr lang="ko-KR" altLang="en-US" dirty="0" err="1"/>
              <a:t>음수값</a:t>
            </a:r>
            <a:r>
              <a:rPr lang="ko-KR" altLang="en-US" dirty="0"/>
              <a:t> 저장 불가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문자의 유니코드를 알면 </a:t>
            </a:r>
            <a:r>
              <a:rPr lang="en-US" altLang="ko-KR" dirty="0"/>
              <a:t>char</a:t>
            </a:r>
            <a:r>
              <a:rPr lang="ko-KR" altLang="en-US" dirty="0"/>
              <a:t>변수에 </a:t>
            </a:r>
            <a:r>
              <a:rPr lang="en-US" altLang="ko-KR" dirty="0"/>
              <a:t>10</a:t>
            </a:r>
            <a:r>
              <a:rPr lang="ko-KR" altLang="en-US" dirty="0"/>
              <a:t>진수나 </a:t>
            </a:r>
            <a:r>
              <a:rPr lang="en-US" altLang="ko-KR" dirty="0"/>
              <a:t>16</a:t>
            </a:r>
            <a:r>
              <a:rPr lang="ko-KR" altLang="en-US" dirty="0"/>
              <a:t>진수로 저장가능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ex. char c = ‘\u0041’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char </a:t>
            </a:r>
            <a:r>
              <a:rPr lang="ko-KR" altLang="en-US" dirty="0"/>
              <a:t>변수를 </a:t>
            </a:r>
            <a:r>
              <a:rPr lang="en-US" altLang="ko-KR" dirty="0"/>
              <a:t>int </a:t>
            </a:r>
            <a:r>
              <a:rPr lang="ko-KR" altLang="en-US" dirty="0"/>
              <a:t>타입 변수에 저장하면 유니코드를 알 수 있다</a:t>
            </a:r>
            <a:br>
              <a:rPr lang="en-US" altLang="ko-KR" dirty="0"/>
            </a:br>
            <a:r>
              <a:rPr lang="en-US" altLang="ko-KR" dirty="0"/>
              <a:t>ex. char c = ‘A’;  int </a:t>
            </a:r>
            <a:r>
              <a:rPr lang="en-US" altLang="ko-KR" dirty="0" err="1"/>
              <a:t>unicode</a:t>
            </a:r>
            <a:r>
              <a:rPr lang="en-US" altLang="ko-KR" dirty="0"/>
              <a:t> = 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단순히 초기화할 경우 </a:t>
            </a:r>
            <a:r>
              <a:rPr lang="en-US" altLang="ko-KR" dirty="0"/>
              <a:t>‘ ‘</a:t>
            </a:r>
            <a:r>
              <a:rPr lang="ko-KR" altLang="en-US" dirty="0"/>
              <a:t>와 같이 공백을 하나 넣어서 초기화해야 한다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BB6C7-67AB-446C-AB20-07A4E84CF65E}"/>
              </a:ext>
            </a:extLst>
          </p:cNvPr>
          <p:cNvSpPr txBox="1"/>
          <p:nvPr/>
        </p:nvSpPr>
        <p:spPr>
          <a:xfrm>
            <a:off x="294320" y="4579922"/>
            <a:ext cx="11334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String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String</a:t>
            </a:r>
            <a:r>
              <a:rPr lang="ko-KR" altLang="en-US" dirty="0"/>
              <a:t>은 기본 타입이 아닌 클래스 타입이고</a:t>
            </a:r>
            <a:r>
              <a:rPr lang="en-US" altLang="ko-KR" dirty="0"/>
              <a:t>, String </a:t>
            </a:r>
            <a:r>
              <a:rPr lang="ko-KR" altLang="en-US" dirty="0"/>
              <a:t>변수는 참조 변수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그렇기에 문자열을 </a:t>
            </a:r>
            <a:r>
              <a:rPr lang="en-US" altLang="ko-KR" dirty="0"/>
              <a:t>String </a:t>
            </a:r>
            <a:r>
              <a:rPr lang="ko-KR" altLang="en-US" dirty="0"/>
              <a:t>변수에 대입하면 </a:t>
            </a:r>
            <a:r>
              <a:rPr lang="en-US" altLang="ko-KR" dirty="0"/>
              <a:t>String </a:t>
            </a:r>
            <a:r>
              <a:rPr lang="ko-KR" altLang="en-US" dirty="0"/>
              <a:t>객체가 생기고</a:t>
            </a:r>
            <a:r>
              <a:rPr lang="en-US" altLang="ko-KR" dirty="0"/>
              <a:t>, String </a:t>
            </a:r>
            <a:r>
              <a:rPr lang="ko-KR" altLang="en-US" dirty="0"/>
              <a:t>객체의 주소가 변수에 저장된다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빈문자로 초기화 가능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ex. String str = ””;</a:t>
            </a:r>
          </a:p>
        </p:txBody>
      </p:sp>
    </p:spTree>
    <p:extLst>
      <p:ext uri="{BB962C8B-B14F-4D97-AF65-F5344CB8AC3E}">
        <p14:creationId xmlns:p14="http://schemas.microsoft.com/office/powerpoint/2010/main" val="220491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4434227" cy="707886"/>
            <a:chOff x="294640" y="3596640"/>
            <a:chExt cx="4434227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434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  <a:hlinkClick r:id="rId2" action="ppaction://hlinksldjump"/>
                </a:rPr>
                <a:t>1</a:t>
              </a:r>
              <a:r>
                <a:rPr lang="ko-KR" altLang="en-US" sz="4000" b="1" dirty="0">
                  <a:solidFill>
                    <a:schemeClr val="accent1"/>
                  </a:solidFill>
                  <a:latin typeface="+mj-ea"/>
                  <a:ea typeface="+mj-ea"/>
                  <a:hlinkClick r:id="rId2" action="ppaction://hlinksldjump"/>
                </a:rPr>
                <a:t>강 자바 시작하기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33E10E-6802-4565-A9E8-5457EEEB6662}"/>
              </a:ext>
            </a:extLst>
          </p:cNvPr>
          <p:cNvSpPr txBox="1"/>
          <p:nvPr/>
        </p:nvSpPr>
        <p:spPr>
          <a:xfrm>
            <a:off x="619016" y="4790678"/>
            <a:ext cx="3921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hlinkClick r:id="rId3" action="ppaction://hlinksldjump"/>
              </a:rPr>
              <a:t>2</a:t>
            </a:r>
            <a:r>
              <a:rPr lang="ko-KR" altLang="en-US" sz="4000" b="1" dirty="0">
                <a:solidFill>
                  <a:schemeClr val="accent1"/>
                </a:solidFill>
                <a:latin typeface="+mj-ea"/>
                <a:ea typeface="+mj-ea"/>
                <a:hlinkClick r:id="rId3" action="ppaction://hlinksldjump"/>
              </a:rPr>
              <a:t>강 변수와 타입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6CD2E-3CC1-4835-B282-AE92CEFFFE97}"/>
              </a:ext>
            </a:extLst>
          </p:cNvPr>
          <p:cNvSpPr txBox="1"/>
          <p:nvPr/>
        </p:nvSpPr>
        <p:spPr>
          <a:xfrm>
            <a:off x="619016" y="5781516"/>
            <a:ext cx="2714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hlinkClick r:id="rId4" action="ppaction://hlinksldjump"/>
              </a:rPr>
              <a:t>3</a:t>
            </a:r>
            <a:r>
              <a:rPr lang="ko-KR" altLang="en-US" sz="4000" b="1" dirty="0">
                <a:solidFill>
                  <a:schemeClr val="accent1"/>
                </a:solidFill>
                <a:latin typeface="+mj-ea"/>
                <a:ea typeface="+mj-ea"/>
                <a:hlinkClick r:id="rId4" action="ppaction://hlinksldjump"/>
              </a:rPr>
              <a:t>강 연산자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7" y="1318837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데이터 타입</a:t>
            </a:r>
            <a:r>
              <a:rPr lang="en-US" altLang="ko-KR" sz="2800" dirty="0"/>
              <a:t>(</a:t>
            </a:r>
            <a:r>
              <a:rPr lang="ko-KR" altLang="en-US" sz="2800" dirty="0"/>
              <a:t>정수형</a:t>
            </a:r>
            <a:r>
              <a:rPr lang="en-US" altLang="ko-KR" sz="28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A8A9C-0543-4585-B244-C468D76B5D06}"/>
              </a:ext>
            </a:extLst>
          </p:cNvPr>
          <p:cNvSpPr txBox="1"/>
          <p:nvPr/>
        </p:nvSpPr>
        <p:spPr>
          <a:xfrm>
            <a:off x="294320" y="3456061"/>
            <a:ext cx="113344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int(4byte)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자바는 정수연산을 하기 위한 기본타입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byte</a:t>
            </a:r>
            <a:r>
              <a:rPr lang="ko-KR" altLang="en-US" dirty="0"/>
              <a:t>나 </a:t>
            </a:r>
            <a:r>
              <a:rPr lang="en-US" altLang="ko-KR" dirty="0"/>
              <a:t>short </a:t>
            </a:r>
            <a:r>
              <a:rPr lang="ko-KR" altLang="en-US" dirty="0"/>
              <a:t>타입의 변수를 연산하면 결과는 </a:t>
            </a:r>
            <a:r>
              <a:rPr lang="en-US" altLang="ko-KR" dirty="0"/>
              <a:t>int </a:t>
            </a:r>
            <a:r>
              <a:rPr lang="ko-KR" altLang="en-US" dirty="0"/>
              <a:t>타입이 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메모리가 부족하지 않다면 정수를 저장할 때 일반적으로 </a:t>
            </a:r>
            <a:r>
              <a:rPr lang="en-US" altLang="ko-KR" dirty="0"/>
              <a:t>int </a:t>
            </a:r>
            <a:r>
              <a:rPr lang="ko-KR" altLang="en-US" dirty="0"/>
              <a:t>타입사용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BB6C7-67AB-446C-AB20-07A4E84CF65E}"/>
              </a:ext>
            </a:extLst>
          </p:cNvPr>
          <p:cNvSpPr txBox="1"/>
          <p:nvPr/>
        </p:nvSpPr>
        <p:spPr>
          <a:xfrm>
            <a:off x="294320" y="4996230"/>
            <a:ext cx="11334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long(8byte)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long </a:t>
            </a:r>
            <a:r>
              <a:rPr lang="ko-KR" altLang="en-US" dirty="0"/>
              <a:t>타입 변수를 초기화할 때는 </a:t>
            </a:r>
            <a:r>
              <a:rPr lang="ko-KR" altLang="en-US" dirty="0" err="1"/>
              <a:t>정수값</a:t>
            </a:r>
            <a:r>
              <a:rPr lang="ko-KR" altLang="en-US" dirty="0"/>
              <a:t> 뒤에 </a:t>
            </a:r>
            <a:r>
              <a:rPr lang="en-US" altLang="ko-KR" dirty="0"/>
              <a:t>‘L’</a:t>
            </a:r>
            <a:r>
              <a:rPr lang="ko-KR" altLang="en-US" dirty="0"/>
              <a:t>을 붙여야 한다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294319" y="2502212"/>
            <a:ext cx="11334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short(2byte)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ko-KR" altLang="en-US" dirty="0"/>
              <a:t>언어와의 호환을 위해서 사용한다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054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7" y="1318837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데이터 타입</a:t>
            </a:r>
            <a:r>
              <a:rPr lang="en-US" altLang="ko-KR" sz="2800" dirty="0"/>
              <a:t>(</a:t>
            </a:r>
            <a:r>
              <a:rPr lang="ko-KR" altLang="en-US" sz="2800" dirty="0"/>
              <a:t>실수형</a:t>
            </a:r>
            <a:r>
              <a:rPr lang="en-US" altLang="ko-KR" sz="2800" dirty="0"/>
              <a:t>/</a:t>
            </a:r>
            <a:r>
              <a:rPr lang="ko-KR" altLang="en-US" sz="2800" dirty="0"/>
              <a:t>논리형</a:t>
            </a:r>
            <a:r>
              <a:rPr lang="en-US" altLang="ko-KR" sz="2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294320" y="2227204"/>
            <a:ext cx="11334417" cy="352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float(32bit=1(</a:t>
            </a:r>
            <a:r>
              <a:rPr lang="ko-KR" altLang="en-US" sz="2400" dirty="0"/>
              <a:t>부호</a:t>
            </a:r>
            <a:r>
              <a:rPr lang="en-US" altLang="ko-KR" sz="2400" dirty="0"/>
              <a:t>)+8(</a:t>
            </a:r>
            <a:r>
              <a:rPr lang="ko-KR" altLang="en-US" sz="2400" dirty="0"/>
              <a:t>지수</a:t>
            </a:r>
            <a:r>
              <a:rPr lang="en-US" altLang="ko-KR" sz="2400" dirty="0"/>
              <a:t>)+23(</a:t>
            </a:r>
            <a:r>
              <a:rPr lang="ko-KR" altLang="en-US" sz="2400" dirty="0"/>
              <a:t>가수</a:t>
            </a:r>
            <a:r>
              <a:rPr lang="en-US" altLang="ko-KR" sz="2400" dirty="0"/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2400" dirty="0"/>
              <a:t>double(64bit=1(</a:t>
            </a:r>
            <a:r>
              <a:rPr lang="ko-KR" altLang="en-US" sz="2400" dirty="0"/>
              <a:t>부호</a:t>
            </a:r>
            <a:r>
              <a:rPr lang="en-US" altLang="ko-KR" sz="2400" dirty="0"/>
              <a:t>)+11(</a:t>
            </a:r>
            <a:r>
              <a:rPr lang="ko-KR" altLang="en-US" sz="2400" dirty="0"/>
              <a:t>지수</a:t>
            </a:r>
            <a:r>
              <a:rPr lang="en-US" altLang="ko-KR" sz="2400" dirty="0"/>
              <a:t>)+52(</a:t>
            </a:r>
            <a:r>
              <a:rPr lang="ko-KR" altLang="en-US" sz="2400" dirty="0"/>
              <a:t>가수</a:t>
            </a:r>
            <a:r>
              <a:rPr lang="en-US" altLang="ko-KR" sz="2400" dirty="0"/>
              <a:t>))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자바는 실수 </a:t>
            </a:r>
            <a:r>
              <a:rPr lang="ko-KR" altLang="en-US" dirty="0" err="1"/>
              <a:t>리터럴의</a:t>
            </a:r>
            <a:r>
              <a:rPr lang="ko-KR" altLang="en-US" dirty="0"/>
              <a:t> 기본 타입을 </a:t>
            </a:r>
            <a:r>
              <a:rPr lang="en-US" altLang="ko-KR" dirty="0"/>
              <a:t>double</a:t>
            </a:r>
            <a:r>
              <a:rPr lang="ko-KR" altLang="en-US" dirty="0"/>
              <a:t>로 간주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float</a:t>
            </a:r>
            <a:r>
              <a:rPr lang="ko-KR" altLang="en-US" dirty="0"/>
              <a:t>타입 변수에 저장하려면 </a:t>
            </a:r>
            <a:r>
              <a:rPr lang="ko-KR" altLang="en-US" dirty="0" err="1"/>
              <a:t>리터럴</a:t>
            </a:r>
            <a:r>
              <a:rPr lang="ko-KR" altLang="en-US" dirty="0"/>
              <a:t> 뒤에 </a:t>
            </a:r>
            <a:r>
              <a:rPr lang="en-US" altLang="ko-KR" dirty="0"/>
              <a:t>‘f’, ‘F’</a:t>
            </a:r>
            <a:r>
              <a:rPr lang="ko-KR" altLang="en-US" dirty="0"/>
              <a:t>를 붙여야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sz="2400" dirty="0" err="1"/>
              <a:t>boolean</a:t>
            </a:r>
            <a:r>
              <a:rPr lang="en-US" altLang="ko-KR" sz="2400" dirty="0"/>
              <a:t>(8bit)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true/false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조건문이나 </a:t>
            </a:r>
            <a:r>
              <a:rPr lang="ko-KR" altLang="en-US" sz="2400" dirty="0" err="1"/>
              <a:t>제어문</a:t>
            </a:r>
            <a:r>
              <a:rPr lang="ko-KR" altLang="en-US" sz="2400" dirty="0"/>
              <a:t> 실행 흐름 변경에 사용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908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7" y="1318837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타입 변환</a:t>
            </a:r>
            <a:r>
              <a:rPr lang="en-US" altLang="ko-KR" sz="2800" dirty="0"/>
              <a:t>(</a:t>
            </a:r>
            <a:r>
              <a:rPr lang="ko-KR" altLang="en-US" sz="2800" dirty="0"/>
              <a:t>자동</a:t>
            </a:r>
            <a:r>
              <a:rPr lang="en-US" altLang="ko-KR" sz="2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428791" y="2474712"/>
            <a:ext cx="11334417" cy="293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작은 크기를 가진 타입이 큰 크기를 가진 타임에 저장할 때 발생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크기의 기준은 사용하는 메모리 크기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byte(1)&lt;short(2)&lt;int(4)&lt;long(8)&lt;float(4)&lt;double(8)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float</a:t>
            </a:r>
            <a:r>
              <a:rPr lang="ko-KR" altLang="en-US" dirty="0"/>
              <a:t>이 </a:t>
            </a:r>
            <a:r>
              <a:rPr lang="en-US" altLang="ko-KR" dirty="0"/>
              <a:t>long</a:t>
            </a:r>
            <a:r>
              <a:rPr lang="ko-KR" altLang="en-US" dirty="0"/>
              <a:t>보다 표현할 수 있는 </a:t>
            </a:r>
            <a:r>
              <a:rPr lang="ko-KR" altLang="en-US" dirty="0" err="1"/>
              <a:t>범위기</a:t>
            </a:r>
            <a:r>
              <a:rPr lang="ko-KR" altLang="en-US" dirty="0"/>
              <a:t> 크기에 더 큰 타입으로 표현 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자동 타입 변환 전과 후의 값은 동일하다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정수 타입이 실수 타입으로 변환되는 것은 무조건 </a:t>
            </a:r>
            <a:r>
              <a:rPr lang="ko-KR" altLang="en-US" dirty="0" err="1"/>
              <a:t>자동변환이며</a:t>
            </a:r>
            <a:r>
              <a:rPr lang="ko-KR" altLang="en-US" dirty="0"/>
              <a:t> 변환 후의 값은 </a:t>
            </a:r>
            <a:r>
              <a:rPr lang="en-US" altLang="ko-KR" dirty="0"/>
              <a:t>.0</a:t>
            </a:r>
            <a:r>
              <a:rPr lang="ko-KR" altLang="en-US" dirty="0"/>
              <a:t>이 붙은 </a:t>
            </a:r>
            <a:r>
              <a:rPr lang="ko-KR" altLang="en-US" dirty="0" err="1"/>
              <a:t>실수값이다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자동 타입 변환의 예외는 </a:t>
            </a:r>
            <a:r>
              <a:rPr lang="en-US" altLang="ko-KR" dirty="0"/>
              <a:t>byte-&gt;char.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Char</a:t>
            </a:r>
            <a:r>
              <a:rPr lang="ko-KR" altLang="en-US" dirty="0"/>
              <a:t>에는 음수를 저장할 수 없기 때문에 </a:t>
            </a:r>
            <a:r>
              <a:rPr lang="en-US" altLang="ko-KR" dirty="0"/>
              <a:t>byte</a:t>
            </a:r>
            <a:r>
              <a:rPr lang="ko-KR" altLang="en-US" dirty="0"/>
              <a:t>를 </a:t>
            </a:r>
            <a:r>
              <a:rPr lang="en-US" altLang="ko-KR" dirty="0"/>
              <a:t>char</a:t>
            </a:r>
            <a:r>
              <a:rPr lang="ko-KR" altLang="en-US" dirty="0"/>
              <a:t>로 자동변환 불가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7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7" y="1318837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타입 변환</a:t>
            </a:r>
            <a:r>
              <a:rPr lang="en-US" altLang="ko-KR" sz="2800" dirty="0"/>
              <a:t>(</a:t>
            </a:r>
            <a:r>
              <a:rPr lang="ko-KR" altLang="en-US" sz="2800" dirty="0"/>
              <a:t>강제</a:t>
            </a:r>
            <a:r>
              <a:rPr lang="en-US" altLang="ko-KR" sz="2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294320" y="2543463"/>
            <a:ext cx="11334417" cy="3653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강제적으로 큰 데이터 타입을 작은 데이터 타입으로 </a:t>
            </a:r>
            <a:r>
              <a:rPr lang="ko-KR" altLang="en-US" dirty="0" err="1"/>
              <a:t>쪼개어서</a:t>
            </a:r>
            <a:r>
              <a:rPr lang="ko-KR" altLang="en-US" dirty="0"/>
              <a:t> 저장하는 것을 강제 타입 변환</a:t>
            </a:r>
            <a:r>
              <a:rPr lang="en-US" altLang="ko-KR" dirty="0"/>
              <a:t>(Casting)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강제 타입 </a:t>
            </a:r>
            <a:r>
              <a:rPr lang="ko-KR" altLang="en-US" dirty="0" err="1"/>
              <a:t>변환시</a:t>
            </a:r>
            <a:r>
              <a:rPr lang="ko-KR" altLang="en-US" dirty="0"/>
              <a:t> 캐스팅 연산자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ex. int value = 230; byte </a:t>
            </a:r>
            <a:r>
              <a:rPr lang="en-US" altLang="ko-KR" dirty="0" err="1"/>
              <a:t>bvalue</a:t>
            </a:r>
            <a:r>
              <a:rPr lang="en-US" altLang="ko-KR" dirty="0"/>
              <a:t> = (byte) value;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강제 타입 </a:t>
            </a:r>
            <a:r>
              <a:rPr lang="ko-KR" altLang="en-US" dirty="0" err="1"/>
              <a:t>변환시</a:t>
            </a:r>
            <a:r>
              <a:rPr lang="ko-KR" altLang="en-US" dirty="0"/>
              <a:t> 끝에서부터 작은 크기만 저장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실수</a:t>
            </a:r>
            <a:r>
              <a:rPr lang="en-US" altLang="ko-KR" dirty="0"/>
              <a:t>-&gt;</a:t>
            </a:r>
            <a:r>
              <a:rPr lang="ko-KR" altLang="en-US" dirty="0"/>
              <a:t>정수 </a:t>
            </a:r>
            <a:r>
              <a:rPr lang="ko-KR" altLang="en-US" dirty="0" err="1"/>
              <a:t>변환시</a:t>
            </a:r>
            <a:r>
              <a:rPr lang="ko-KR" altLang="en-US" dirty="0"/>
              <a:t> 소수점 이하 부분은 버려지고 정수 부분만 저장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강제 타입 </a:t>
            </a:r>
            <a:r>
              <a:rPr lang="ko-KR" altLang="en-US" dirty="0" err="1"/>
              <a:t>변환시</a:t>
            </a:r>
            <a:r>
              <a:rPr lang="ko-KR" altLang="en-US" dirty="0"/>
              <a:t> 값이 손상되면 안되기 때문에 </a:t>
            </a:r>
            <a:r>
              <a:rPr lang="en-US" altLang="ko-KR" dirty="0"/>
              <a:t>MIN_VALUE, MAX_VALUE</a:t>
            </a:r>
            <a:r>
              <a:rPr lang="ko-KR" altLang="en-US" dirty="0"/>
              <a:t>를 이용해 최대값</a:t>
            </a:r>
            <a:r>
              <a:rPr lang="en-US" altLang="ko-KR" dirty="0"/>
              <a:t>, </a:t>
            </a:r>
            <a:r>
              <a:rPr lang="ko-KR" altLang="en-US" dirty="0"/>
              <a:t>최소값을 벗어나는지 확인하고 변환한다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정수</a:t>
            </a:r>
            <a:r>
              <a:rPr lang="en-US" altLang="ko-KR" dirty="0"/>
              <a:t>-&gt;</a:t>
            </a:r>
            <a:r>
              <a:rPr lang="ko-KR" altLang="en-US" dirty="0"/>
              <a:t>실수 </a:t>
            </a:r>
            <a:r>
              <a:rPr lang="ko-KR" altLang="en-US" dirty="0" err="1"/>
              <a:t>변환시</a:t>
            </a:r>
            <a:r>
              <a:rPr lang="ko-KR" altLang="en-US" dirty="0"/>
              <a:t> 정수 값</a:t>
            </a:r>
            <a:r>
              <a:rPr lang="en-US" altLang="ko-KR" dirty="0"/>
              <a:t>(32bit)</a:t>
            </a:r>
            <a:r>
              <a:rPr lang="ko-KR" altLang="en-US" dirty="0"/>
              <a:t>이 </a:t>
            </a:r>
            <a:r>
              <a:rPr lang="en-US" altLang="ko-KR" dirty="0"/>
              <a:t>float</a:t>
            </a:r>
            <a:r>
              <a:rPr lang="ko-KR" altLang="en-US" dirty="0"/>
              <a:t>의 가수</a:t>
            </a:r>
            <a:r>
              <a:rPr lang="en-US" altLang="ko-KR" dirty="0"/>
              <a:t>(23bit)</a:t>
            </a:r>
            <a:r>
              <a:rPr lang="ko-KR" altLang="en-US" dirty="0"/>
              <a:t>로 표현할 수 있는 범위를 넘어가면 손실이 일어나기에</a:t>
            </a:r>
            <a:r>
              <a:rPr lang="en-US" altLang="ko-KR" dirty="0"/>
              <a:t> double(52bit)</a:t>
            </a:r>
            <a:r>
              <a:rPr lang="ko-KR" altLang="en-US" dirty="0"/>
              <a:t>로 변환하는 것이 안전하다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26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변수와 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7" y="1318837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연산식에서의 타입 변환</a:t>
            </a:r>
            <a:r>
              <a:rPr lang="en-US" altLang="ko-KR" sz="2800" dirty="0"/>
              <a:t>(</a:t>
            </a:r>
            <a:r>
              <a:rPr lang="ko-KR" altLang="en-US" sz="2800" dirty="0"/>
              <a:t>자동</a:t>
            </a:r>
            <a:r>
              <a:rPr lang="en-US" altLang="ko-KR" sz="2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428791" y="3313485"/>
            <a:ext cx="11334417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서로 다른 타입의 피연산자를 연산할 경우 피연산자 중 크기가 큰 타입으로 자동변환 후 연산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타입 피연산자를 </a:t>
            </a:r>
            <a:r>
              <a:rPr lang="ko-KR" altLang="en-US" dirty="0" err="1"/>
              <a:t>연산시</a:t>
            </a:r>
            <a:r>
              <a:rPr lang="ko-KR" altLang="en-US" dirty="0"/>
              <a:t> 작은 타입으로 연산해야 한다면 강제 타입변환을 해야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정수 연산은 </a:t>
            </a:r>
            <a:r>
              <a:rPr lang="en-US" altLang="ko-KR" dirty="0"/>
              <a:t>int </a:t>
            </a:r>
            <a:r>
              <a:rPr lang="ko-KR" altLang="en-US" dirty="0"/>
              <a:t>타입이 기본이므로 정수연산의 결과는 </a:t>
            </a:r>
            <a:r>
              <a:rPr lang="en-US" altLang="ko-KR" dirty="0"/>
              <a:t>int</a:t>
            </a:r>
            <a:r>
              <a:rPr lang="ko-KR" altLang="en-US" dirty="0"/>
              <a:t>타입이다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100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227371" y="3105834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3. </a:t>
            </a:r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6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7" y="1318837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연산자</a:t>
            </a:r>
            <a:r>
              <a:rPr lang="en-US" altLang="ko-KR" sz="2800" dirty="0"/>
              <a:t>, </a:t>
            </a:r>
            <a:r>
              <a:rPr lang="ko-KR" altLang="en-US" sz="2800" dirty="0"/>
              <a:t>연산방향</a:t>
            </a:r>
            <a:r>
              <a:rPr lang="en-US" altLang="ko-KR" sz="2800" dirty="0"/>
              <a:t>/</a:t>
            </a:r>
            <a:r>
              <a:rPr lang="ko-KR" altLang="en-US" sz="2800" dirty="0"/>
              <a:t>우선순위</a:t>
            </a:r>
            <a:endParaRPr lang="en-US" altLang="ko-K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294320" y="1773305"/>
            <a:ext cx="11334417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연산식은 반드시 하나의 값을 산출하며 다른 연산식의 피연산자 위치에 올 수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957CFAD-95C3-4EF6-B52D-8CB99BC7A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1" y="2248399"/>
            <a:ext cx="8457794" cy="44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1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7" y="1318837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연산자</a:t>
            </a:r>
            <a:r>
              <a:rPr lang="en-US" altLang="ko-KR" sz="2800" dirty="0"/>
              <a:t>, </a:t>
            </a:r>
            <a:r>
              <a:rPr lang="ko-KR" altLang="en-US" sz="2800" dirty="0"/>
              <a:t>연산방향</a:t>
            </a:r>
            <a:r>
              <a:rPr lang="en-US" altLang="ko-KR" sz="2800" dirty="0"/>
              <a:t>/</a:t>
            </a:r>
            <a:r>
              <a:rPr lang="ko-KR" altLang="en-US" sz="2800" dirty="0"/>
              <a:t>우선순위</a:t>
            </a:r>
            <a:endParaRPr lang="en-US" altLang="ko-K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371248" y="2605731"/>
            <a:ext cx="11334417" cy="293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dirty="0" err="1"/>
              <a:t>단항</a:t>
            </a:r>
            <a:r>
              <a:rPr lang="en-US" altLang="ko-KR" dirty="0"/>
              <a:t>, </a:t>
            </a:r>
            <a:r>
              <a:rPr lang="ko-KR" altLang="en-US" dirty="0"/>
              <a:t>이항</a:t>
            </a:r>
            <a:r>
              <a:rPr lang="en-US" altLang="ko-KR" dirty="0"/>
              <a:t>, </a:t>
            </a:r>
            <a:r>
              <a:rPr lang="ko-KR" altLang="en-US" dirty="0" err="1"/>
              <a:t>삼항</a:t>
            </a:r>
            <a:r>
              <a:rPr lang="ko-KR" altLang="en-US" dirty="0"/>
              <a:t> 연산자 순으로 </a:t>
            </a:r>
            <a:br>
              <a:rPr lang="en-US" altLang="ko-KR" dirty="0"/>
            </a:br>
            <a:r>
              <a:rPr lang="ko-KR" altLang="en-US" dirty="0"/>
              <a:t>우선순위를 가진다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dirty="0"/>
              <a:t>산술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논리</a:t>
            </a:r>
            <a:r>
              <a:rPr lang="en-US" altLang="ko-KR" dirty="0"/>
              <a:t>, </a:t>
            </a:r>
            <a:r>
              <a:rPr lang="ko-KR" altLang="en-US" dirty="0"/>
              <a:t>대입 연산자 순으로 </a:t>
            </a:r>
            <a:br>
              <a:rPr lang="en-US" altLang="ko-KR" dirty="0"/>
            </a:br>
            <a:r>
              <a:rPr lang="ko-KR" altLang="en-US" dirty="0"/>
              <a:t>우선순위를 가진다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dirty="0" err="1"/>
              <a:t>단항과</a:t>
            </a:r>
            <a:r>
              <a:rPr lang="ko-KR" altLang="en-US" dirty="0"/>
              <a:t> 대입 연산자를 제외한 </a:t>
            </a:r>
            <a:br>
              <a:rPr lang="en-US" altLang="ko-KR" dirty="0"/>
            </a:br>
            <a:r>
              <a:rPr lang="ko-KR" altLang="en-US" dirty="0"/>
              <a:t>모든 연산의 방향은</a:t>
            </a:r>
            <a:r>
              <a:rPr lang="en-US" altLang="ko-KR" dirty="0"/>
              <a:t> </a:t>
            </a:r>
            <a:r>
              <a:rPr lang="ko-KR" altLang="en-US" dirty="0"/>
              <a:t>왼쪽에서 오른쪽이다</a:t>
            </a:r>
            <a:endParaRPr lang="en-US" altLang="ko-KR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ko-KR" altLang="en-US" dirty="0"/>
              <a:t>복잡한 연산식에는 괄호</a:t>
            </a:r>
            <a:r>
              <a:rPr lang="en-US" altLang="ko-KR" dirty="0"/>
              <a:t>()</a:t>
            </a:r>
            <a:r>
              <a:rPr lang="ko-KR" altLang="en-US" dirty="0"/>
              <a:t>를 사용해서 </a:t>
            </a:r>
            <a:br>
              <a:rPr lang="en-US" altLang="ko-KR" dirty="0"/>
            </a:br>
            <a:r>
              <a:rPr lang="ko-KR" altLang="en-US" dirty="0"/>
              <a:t>우선 순위를 정해준다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2568707-AEA5-4F5F-AC53-7D537735B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86" y="2083934"/>
            <a:ext cx="6485666" cy="44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6" y="1225096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단항</a:t>
            </a:r>
            <a:r>
              <a:rPr lang="ko-KR" altLang="en-US" sz="2800" dirty="0"/>
              <a:t> 연산자</a:t>
            </a:r>
            <a:endParaRPr lang="en-US" altLang="ko-K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294319" y="1677052"/>
            <a:ext cx="11334417" cy="5094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/>
              <a:t>부호 연산자</a:t>
            </a:r>
            <a:r>
              <a:rPr lang="en-US" altLang="ko-KR" sz="2400" dirty="0"/>
              <a:t>(+, -)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부호 연산자의 산출 타입은 </a:t>
            </a:r>
            <a:r>
              <a:rPr lang="en-US" altLang="ko-KR" dirty="0"/>
              <a:t>int </a:t>
            </a:r>
            <a:r>
              <a:rPr lang="ko-KR" altLang="en-US" dirty="0"/>
              <a:t>타입이다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400" dirty="0"/>
              <a:t>증감 연산자</a:t>
            </a:r>
            <a:r>
              <a:rPr lang="en-US" altLang="ko-KR" sz="2400" dirty="0"/>
              <a:t>(++, --)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++1</a:t>
            </a:r>
            <a:r>
              <a:rPr lang="ko-KR" altLang="en-US" dirty="0"/>
              <a:t>과 </a:t>
            </a:r>
            <a:r>
              <a:rPr lang="en-US" altLang="ko-KR" dirty="0" err="1"/>
              <a:t>i</a:t>
            </a:r>
            <a:r>
              <a:rPr lang="en-US" altLang="ko-KR" dirty="0"/>
              <a:t>=i+1</a:t>
            </a:r>
            <a:r>
              <a:rPr lang="ko-KR" altLang="en-US" dirty="0"/>
              <a:t>은 바이트 코드가 동일하기에 연산속도 동일하다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sz="2400" dirty="0"/>
              <a:t>비트 반전 연산자</a:t>
            </a:r>
            <a:r>
              <a:rPr lang="en-US" altLang="ko-KR" sz="2400" dirty="0"/>
              <a:t>(~)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정수타입의 피연산자에만 사용하며 모든 </a:t>
            </a:r>
            <a:r>
              <a:rPr lang="ko-KR" altLang="en-US" dirty="0" err="1"/>
              <a:t>비트값을</a:t>
            </a:r>
            <a:r>
              <a:rPr lang="ko-KR" altLang="en-US" dirty="0"/>
              <a:t> 반전시킨다</a:t>
            </a:r>
            <a:r>
              <a:rPr lang="en-US" altLang="ko-KR" dirty="0"/>
              <a:t>(0-&gt;1, 1-&gt;0)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피연산자는 연산을 수행하기 전에 </a:t>
            </a:r>
            <a:r>
              <a:rPr lang="en-US" altLang="ko-KR" dirty="0"/>
              <a:t>int </a:t>
            </a:r>
            <a:r>
              <a:rPr lang="ko-KR" altLang="en-US" dirty="0"/>
              <a:t>타입으로 변환하고 </a:t>
            </a:r>
            <a:r>
              <a:rPr lang="ko-KR" altLang="en-US" dirty="0" err="1"/>
              <a:t>산출값도</a:t>
            </a:r>
            <a:r>
              <a:rPr lang="ko-KR" altLang="en-US" dirty="0"/>
              <a:t> </a:t>
            </a:r>
            <a:r>
              <a:rPr lang="en-US" altLang="ko-KR" dirty="0"/>
              <a:t>int </a:t>
            </a:r>
            <a:r>
              <a:rPr lang="ko-KR" altLang="en-US" dirty="0"/>
              <a:t>타입이다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Integer.toBinaryString</a:t>
            </a:r>
            <a:r>
              <a:rPr lang="en-US" altLang="ko-KR" dirty="0"/>
              <a:t>() </a:t>
            </a:r>
            <a:r>
              <a:rPr lang="ko-KR" altLang="en-US" dirty="0"/>
              <a:t>메소드는 </a:t>
            </a:r>
            <a:r>
              <a:rPr lang="ko-KR" altLang="en-US" dirty="0" err="1"/>
              <a:t>정수값을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r>
              <a:rPr lang="ko-KR" altLang="en-US" dirty="0"/>
              <a:t>비트 이진 문자열로 </a:t>
            </a:r>
            <a:r>
              <a:rPr lang="ko-KR" altLang="en-US" dirty="0" err="1"/>
              <a:t>리턴하며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인 비트가 있으면 모두 생략하고 나머지 문자열만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B3D3D967-68EC-4EFC-9703-CE06485AD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1" y="3359824"/>
            <a:ext cx="6981825" cy="1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8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6" y="1225096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이항 연산자</a:t>
            </a:r>
            <a:endParaRPr lang="en-US" altLang="ko-K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294319" y="1896452"/>
            <a:ext cx="11334417" cy="425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/>
              <a:t>산술 연산자</a:t>
            </a:r>
            <a:r>
              <a:rPr lang="en-US" altLang="ko-KR" sz="2400" dirty="0"/>
              <a:t>(+, -, *, /(</a:t>
            </a:r>
            <a:r>
              <a:rPr lang="ko-KR" altLang="en-US" sz="2400" dirty="0"/>
              <a:t>나누기</a:t>
            </a:r>
            <a:r>
              <a:rPr lang="en-US" altLang="ko-KR" sz="2400" dirty="0"/>
              <a:t>), %(</a:t>
            </a:r>
            <a:r>
              <a:rPr lang="ko-KR" altLang="en-US" sz="2400" dirty="0"/>
              <a:t>나머지</a:t>
            </a:r>
            <a:r>
              <a:rPr lang="en-US" altLang="ko-KR" sz="2400" dirty="0"/>
              <a:t>))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boolean</a:t>
            </a:r>
            <a:r>
              <a:rPr lang="ko-KR" altLang="en-US" dirty="0"/>
              <a:t>을 제외한 모든 기본 타입에 사용 가능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long</a:t>
            </a:r>
            <a:r>
              <a:rPr lang="ko-KR" altLang="en-US" dirty="0"/>
              <a:t>타입을 제외한 정수 타입 연산은 </a:t>
            </a:r>
            <a:r>
              <a:rPr lang="en-US" altLang="ko-KR" dirty="0"/>
              <a:t>int</a:t>
            </a:r>
            <a:r>
              <a:rPr lang="ko-KR" altLang="en-US" dirty="0"/>
              <a:t> 타입으로 산출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피연산자 중 하나라도 실수타입이면 실수 타입으로 산출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자바는 </a:t>
            </a:r>
            <a:r>
              <a:rPr lang="ko-KR" altLang="en-US" dirty="0" err="1"/>
              <a:t>리터럴</a:t>
            </a:r>
            <a:r>
              <a:rPr lang="ko-KR" altLang="en-US" dirty="0"/>
              <a:t> 간의 연산은 타입 변환 없이 해당 타입으로 계산</a:t>
            </a:r>
            <a:br>
              <a:rPr lang="en-US" altLang="ko-KR" dirty="0"/>
            </a:br>
            <a:r>
              <a:rPr lang="en-US" altLang="ko-KR" dirty="0"/>
              <a:t>ex. char c1 = ‘A’ + 1; (O)  char c3 = c1+1; (</a:t>
            </a:r>
            <a:r>
              <a:rPr lang="ko-KR" altLang="en-US" dirty="0"/>
              <a:t>컴파일 에러</a:t>
            </a:r>
            <a:r>
              <a:rPr lang="en-US" altLang="ko-KR" dirty="0"/>
              <a:t>) =&gt; char c3 = (char) (c1+1);</a:t>
            </a:r>
          </a:p>
          <a:p>
            <a:pPr>
              <a:lnSpc>
                <a:spcPct val="130000"/>
              </a:lnSpc>
            </a:pPr>
            <a:r>
              <a:rPr lang="ko-KR" altLang="en-US" sz="2400" dirty="0"/>
              <a:t>올바른 계산을 위한 검토사항</a:t>
            </a:r>
            <a:endParaRPr lang="en-US" altLang="ko-KR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값을 미리 검정하기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실수 타입 피하기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특수값</a:t>
            </a:r>
            <a:r>
              <a:rPr lang="ko-KR" altLang="en-US" dirty="0"/>
              <a:t> 처리에 신경쓰기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688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74413" y="3105834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 </a:t>
            </a:r>
            <a:r>
              <a:rPr lang="ko-KR" altLang="en-US" sz="3600" spc="-300" dirty="0">
                <a:solidFill>
                  <a:schemeClr val="bg1"/>
                </a:solidFill>
              </a:rPr>
              <a:t>자바 시작하기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6" y="1225096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오버플로우</a:t>
            </a:r>
            <a:r>
              <a:rPr lang="ko-KR" altLang="en-US" sz="2800" dirty="0"/>
              <a:t> 탐지</a:t>
            </a:r>
            <a:endParaRPr lang="en-US" altLang="ko-K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294319" y="1822384"/>
            <a:ext cx="11334417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산출 타입의 범위를 벗어난 값이 산출되었을 경우</a:t>
            </a:r>
            <a:r>
              <a:rPr lang="en-US" altLang="ko-KR" dirty="0"/>
              <a:t>, </a:t>
            </a:r>
            <a:r>
              <a:rPr lang="ko-KR" altLang="en-US" dirty="0" err="1"/>
              <a:t>오버플로우가</a:t>
            </a:r>
            <a:r>
              <a:rPr lang="ko-KR" altLang="en-US" dirty="0"/>
              <a:t> 발생하고 </a:t>
            </a:r>
            <a:r>
              <a:rPr lang="ko-KR" altLang="en-US" dirty="0" err="1"/>
              <a:t>쓰레기값을</a:t>
            </a:r>
            <a:r>
              <a:rPr lang="ko-KR" altLang="en-US" dirty="0"/>
              <a:t> 얻을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데이터를 바로 연산하기 전에 예외 발생 코드</a:t>
            </a:r>
            <a:r>
              <a:rPr lang="en-US" altLang="ko-KR" dirty="0"/>
              <a:t>(</a:t>
            </a:r>
            <a:r>
              <a:rPr lang="en-US" altLang="ko-KR" dirty="0" err="1"/>
              <a:t>ArithmeticException</a:t>
            </a:r>
            <a:r>
              <a:rPr lang="en-US" altLang="ko-KR" dirty="0"/>
              <a:t>)</a:t>
            </a:r>
            <a:r>
              <a:rPr lang="ko-KR" altLang="en-US" dirty="0"/>
              <a:t>로 검증하고 연산하는 메서드를 이용하는 것이 좋다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DEBFF-897A-4849-9B79-74075297B87F}"/>
              </a:ext>
            </a:extLst>
          </p:cNvPr>
          <p:cNvSpPr txBox="1"/>
          <p:nvPr/>
        </p:nvSpPr>
        <p:spPr>
          <a:xfrm>
            <a:off x="236776" y="2987301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정확한 계산은 정수 사용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529215-CC3A-4932-925D-CA1280EE4847}"/>
              </a:ext>
            </a:extLst>
          </p:cNvPr>
          <p:cNvSpPr txBox="1"/>
          <p:nvPr/>
        </p:nvSpPr>
        <p:spPr>
          <a:xfrm>
            <a:off x="294319" y="3552611"/>
            <a:ext cx="11334417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정확하게 계산해야 할 때는 실수타입을 사용하지 않는 것이 좋다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부동소수점 타입은 </a:t>
            </a:r>
            <a:r>
              <a:rPr lang="ko-KR" altLang="en-US" dirty="0" err="1"/>
              <a:t>소수값을</a:t>
            </a:r>
            <a:r>
              <a:rPr lang="ko-KR" altLang="en-US" dirty="0"/>
              <a:t> 정확하게 표현할 수 없기 때문에 근사값으로 계산한다</a:t>
            </a:r>
            <a:r>
              <a:rPr lang="en-US" altLang="ko-KR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E4D55-C60A-4A37-B338-5BC93D08FD61}"/>
              </a:ext>
            </a:extLst>
          </p:cNvPr>
          <p:cNvSpPr txBox="1"/>
          <p:nvPr/>
        </p:nvSpPr>
        <p:spPr>
          <a:xfrm>
            <a:off x="236776" y="4404234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NaN</a:t>
            </a:r>
            <a:r>
              <a:rPr lang="ko-KR" altLang="en-US" sz="2800" dirty="0"/>
              <a:t>과 </a:t>
            </a:r>
            <a:r>
              <a:rPr lang="en-US" altLang="ko-KR" sz="2800" dirty="0"/>
              <a:t>Infinity </a:t>
            </a:r>
            <a:r>
              <a:rPr lang="ko-KR" altLang="en-US" sz="2800" dirty="0"/>
              <a:t>연산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CAEB2-60DA-45F2-9B6F-0A692E0C6BAD}"/>
              </a:ext>
            </a:extLst>
          </p:cNvPr>
          <p:cNvSpPr txBox="1"/>
          <p:nvPr/>
        </p:nvSpPr>
        <p:spPr>
          <a:xfrm>
            <a:off x="294319" y="5006237"/>
            <a:ext cx="11334417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정수 타입을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en-US" altLang="ko-KR" dirty="0"/>
              <a:t> /,%</a:t>
            </a:r>
            <a:r>
              <a:rPr lang="ko-KR" altLang="en-US" dirty="0"/>
              <a:t>연산을 하면 컴파일은 정상적으로 되지만</a:t>
            </a:r>
            <a:r>
              <a:rPr lang="en-US" altLang="ko-KR" dirty="0"/>
              <a:t>, </a:t>
            </a:r>
            <a:r>
              <a:rPr lang="ko-KR" altLang="en-US" dirty="0" err="1"/>
              <a:t>실행시</a:t>
            </a:r>
            <a:r>
              <a:rPr lang="ko-KR" altLang="en-US" dirty="0"/>
              <a:t> 예외 발생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실수 타입을 </a:t>
            </a:r>
            <a:r>
              <a:rPr lang="en-US" altLang="ko-KR" dirty="0"/>
              <a:t>0.0, 0.0f</a:t>
            </a:r>
            <a:r>
              <a:rPr lang="ko-KR" altLang="en-US" dirty="0"/>
              <a:t>로 </a:t>
            </a:r>
            <a:r>
              <a:rPr lang="en-US" altLang="ko-KR" dirty="0"/>
              <a:t>/</a:t>
            </a:r>
            <a:r>
              <a:rPr lang="ko-KR" altLang="en-US" dirty="0"/>
              <a:t>연산하면 </a:t>
            </a:r>
            <a:r>
              <a:rPr lang="en-US" altLang="ko-KR" dirty="0"/>
              <a:t>Infinity(</a:t>
            </a:r>
            <a:r>
              <a:rPr lang="ko-KR" altLang="en-US" dirty="0"/>
              <a:t>무한대</a:t>
            </a:r>
            <a:r>
              <a:rPr lang="en-US" altLang="ko-KR" dirty="0"/>
              <a:t>), %</a:t>
            </a:r>
            <a:r>
              <a:rPr lang="ko-KR" altLang="en-US" dirty="0"/>
              <a:t>연산을 하면 </a:t>
            </a:r>
            <a:r>
              <a:rPr lang="en-US" altLang="ko-KR" dirty="0" err="1"/>
              <a:t>NaN</a:t>
            </a:r>
            <a:r>
              <a:rPr lang="en-US" altLang="ko-KR" dirty="0"/>
              <a:t>(Not a Number)</a:t>
            </a:r>
            <a:r>
              <a:rPr lang="ko-KR" altLang="en-US" dirty="0"/>
              <a:t>를 가진다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Infinity, </a:t>
            </a:r>
            <a:r>
              <a:rPr lang="en-US" altLang="ko-KR" dirty="0" err="1"/>
              <a:t>NaN</a:t>
            </a:r>
            <a:r>
              <a:rPr lang="ko-KR" altLang="en-US" dirty="0"/>
              <a:t>과 </a:t>
            </a:r>
            <a:r>
              <a:rPr lang="ko-KR" altLang="en-US" dirty="0" err="1"/>
              <a:t>산술연산하면</a:t>
            </a:r>
            <a:r>
              <a:rPr lang="ko-KR" altLang="en-US" dirty="0"/>
              <a:t> 무조건 </a:t>
            </a:r>
            <a:r>
              <a:rPr lang="en-US" altLang="ko-KR" dirty="0"/>
              <a:t>Infinity, </a:t>
            </a:r>
            <a:r>
              <a:rPr lang="en-US" altLang="ko-KR" dirty="0" err="1"/>
              <a:t>NaN</a:t>
            </a:r>
            <a:r>
              <a:rPr lang="ko-KR" altLang="en-US" dirty="0"/>
              <a:t>이 나오므로 연산 전에 </a:t>
            </a:r>
            <a:r>
              <a:rPr lang="en-US" altLang="ko-KR" dirty="0" err="1"/>
              <a:t>Double.isInfinite</a:t>
            </a:r>
            <a:r>
              <a:rPr lang="en-US" altLang="ko-KR" dirty="0"/>
              <a:t>(), </a:t>
            </a:r>
            <a:r>
              <a:rPr lang="en-US" altLang="ko-KR" dirty="0" err="1"/>
              <a:t>Double.isNaN</a:t>
            </a:r>
            <a:r>
              <a:rPr lang="en-US" altLang="ko-KR" dirty="0"/>
              <a:t>()</a:t>
            </a:r>
            <a:r>
              <a:rPr lang="ko-KR" altLang="en-US" dirty="0"/>
              <a:t>으로 검증하고 연산한다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4194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10BEF-FD3D-4A7E-9D2E-D740C4044A04}"/>
              </a:ext>
            </a:extLst>
          </p:cNvPr>
          <p:cNvSpPr txBox="1"/>
          <p:nvPr/>
        </p:nvSpPr>
        <p:spPr>
          <a:xfrm>
            <a:off x="236776" y="1225096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입력값의</a:t>
            </a:r>
            <a:r>
              <a:rPr lang="ko-KR" altLang="en-US" sz="2800" dirty="0"/>
              <a:t> </a:t>
            </a:r>
            <a:r>
              <a:rPr lang="en-US" altLang="ko-KR" sz="2800" dirty="0" err="1"/>
              <a:t>NaN</a:t>
            </a:r>
            <a:r>
              <a:rPr lang="en-US" altLang="ko-KR" sz="2800" dirty="0"/>
              <a:t> </a:t>
            </a:r>
            <a:r>
              <a:rPr lang="ko-KR" altLang="en-US" sz="2800" dirty="0"/>
              <a:t>검사</a:t>
            </a:r>
            <a:endParaRPr lang="en-US" altLang="ko-K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B3D-4D2C-4C0F-875D-AD501407F1B7}"/>
              </a:ext>
            </a:extLst>
          </p:cNvPr>
          <p:cNvSpPr txBox="1"/>
          <p:nvPr/>
        </p:nvSpPr>
        <p:spPr>
          <a:xfrm>
            <a:off x="294319" y="1822384"/>
            <a:ext cx="11334417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부동소수점으로 변환이 가능한 문자열을 </a:t>
            </a:r>
            <a:r>
              <a:rPr lang="ko-KR" altLang="en-US" dirty="0" err="1"/>
              <a:t>입력받을</a:t>
            </a:r>
            <a:r>
              <a:rPr lang="ko-KR" altLang="en-US" dirty="0"/>
              <a:t> 때 </a:t>
            </a:r>
            <a:r>
              <a:rPr lang="en-US" altLang="ko-KR" dirty="0"/>
              <a:t>“</a:t>
            </a:r>
            <a:r>
              <a:rPr lang="en-US" altLang="ko-KR" dirty="0" err="1"/>
              <a:t>NaN</a:t>
            </a:r>
            <a:r>
              <a:rPr lang="en-US" altLang="ko-KR" dirty="0"/>
              <a:t>”</a:t>
            </a:r>
            <a:r>
              <a:rPr lang="ko-KR" altLang="en-US" dirty="0"/>
              <a:t>을 </a:t>
            </a:r>
            <a:r>
              <a:rPr lang="ko-KR" altLang="en-US" dirty="0" err="1"/>
              <a:t>입력받으면</a:t>
            </a:r>
            <a:r>
              <a:rPr lang="ko-KR" altLang="en-US" dirty="0"/>
              <a:t> </a:t>
            </a:r>
            <a:r>
              <a:rPr lang="en-US" altLang="ko-KR" dirty="0" err="1"/>
              <a:t>Double.valueOf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en-US" altLang="ko-KR" dirty="0"/>
              <a:t>double </a:t>
            </a:r>
            <a:r>
              <a:rPr lang="ko-KR" altLang="en-US" dirty="0"/>
              <a:t>타입으로 변환해도 </a:t>
            </a:r>
            <a:r>
              <a:rPr lang="en-US" altLang="ko-KR" dirty="0" err="1"/>
              <a:t>NaN</a:t>
            </a:r>
            <a:r>
              <a:rPr lang="ko-KR" altLang="en-US" dirty="0"/>
              <a:t>이 저장된다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NaN</a:t>
            </a:r>
            <a:r>
              <a:rPr lang="ko-KR" altLang="en-US" dirty="0"/>
              <a:t>인지 조사할 때</a:t>
            </a:r>
            <a:r>
              <a:rPr lang="en-US" altLang="ko-KR" dirty="0"/>
              <a:t> </a:t>
            </a:r>
            <a:r>
              <a:rPr lang="en-US" altLang="ko-KR" dirty="0" err="1"/>
              <a:t>Double.isNaN</a:t>
            </a:r>
            <a:r>
              <a:rPr lang="en-US" altLang="ko-KR" dirty="0"/>
              <a:t>()</a:t>
            </a:r>
            <a:r>
              <a:rPr lang="ko-KR" altLang="en-US" dirty="0"/>
              <a:t>이 아닌 </a:t>
            </a:r>
            <a:r>
              <a:rPr lang="en-US" altLang="ko-KR" dirty="0"/>
              <a:t>==</a:t>
            </a:r>
            <a:r>
              <a:rPr lang="ko-KR" altLang="en-US" dirty="0"/>
              <a:t>을 사용하면 안된다</a:t>
            </a:r>
            <a:r>
              <a:rPr lang="en-US" altLang="ko-KR" dirty="0"/>
              <a:t>. </a:t>
            </a:r>
            <a:r>
              <a:rPr lang="en-US" altLang="ko-KR" dirty="0" err="1"/>
              <a:t>NaN</a:t>
            </a:r>
            <a:r>
              <a:rPr lang="ko-KR" altLang="en-US" dirty="0"/>
              <a:t>은 </a:t>
            </a:r>
            <a:r>
              <a:rPr lang="en-US" altLang="ko-KR" dirty="0"/>
              <a:t>!= </a:t>
            </a:r>
            <a:r>
              <a:rPr lang="ko-KR" altLang="en-US" dirty="0"/>
              <a:t>연산자를 제외한 모든 비교 연산자는 </a:t>
            </a:r>
            <a:r>
              <a:rPr lang="en-US" altLang="ko-KR" dirty="0"/>
              <a:t>false</a:t>
            </a:r>
            <a:r>
              <a:rPr lang="ko-KR" altLang="en-US" dirty="0"/>
              <a:t>를 리턴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E4D55-C60A-4A37-B338-5BC93D08FD61}"/>
              </a:ext>
            </a:extLst>
          </p:cNvPr>
          <p:cNvSpPr txBox="1"/>
          <p:nvPr/>
        </p:nvSpPr>
        <p:spPr>
          <a:xfrm>
            <a:off x="236775" y="3356483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문자열 연결 연산자</a:t>
            </a:r>
            <a:r>
              <a:rPr lang="en-US" altLang="ko-KR" sz="2800" dirty="0"/>
              <a:t>(+)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CAEB2-60DA-45F2-9B6F-0A692E0C6BAD}"/>
              </a:ext>
            </a:extLst>
          </p:cNvPr>
          <p:cNvSpPr txBox="1"/>
          <p:nvPr/>
        </p:nvSpPr>
        <p:spPr>
          <a:xfrm>
            <a:off x="294319" y="3920765"/>
            <a:ext cx="11334417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문자열과 숫자가 혼합된 </a:t>
            </a:r>
            <a:r>
              <a:rPr lang="en-US" altLang="ko-KR" dirty="0"/>
              <a:t>+ </a:t>
            </a:r>
            <a:r>
              <a:rPr lang="ko-KR" altLang="en-US" dirty="0"/>
              <a:t>연산식은 왼쪽에서 오른쪽으로 연산한다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ECD42-A004-42A5-96C7-E6DE690E3037}"/>
              </a:ext>
            </a:extLst>
          </p:cNvPr>
          <p:cNvSpPr txBox="1"/>
          <p:nvPr/>
        </p:nvSpPr>
        <p:spPr>
          <a:xfrm>
            <a:off x="236775" y="4394966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비교 연산자</a:t>
            </a:r>
            <a:r>
              <a:rPr lang="en-US" altLang="ko-KR" sz="2800" dirty="0"/>
              <a:t>(==, !=, &gt;, &gt;=, &lt;, &lt;=)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35734-E31A-47CA-B6DE-E46E5A0787B9}"/>
              </a:ext>
            </a:extLst>
          </p:cNvPr>
          <p:cNvSpPr txBox="1"/>
          <p:nvPr/>
        </p:nvSpPr>
        <p:spPr>
          <a:xfrm>
            <a:off x="294319" y="4959248"/>
            <a:ext cx="11334417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비교연산을 수행하기 전에 타입 변환을 통해 피연산자의 타입을 일치시킨다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Double</a:t>
            </a:r>
            <a:r>
              <a:rPr lang="ko-KR" altLang="en-US" dirty="0"/>
              <a:t>과 </a:t>
            </a:r>
            <a:r>
              <a:rPr lang="en-US" altLang="ko-KR" dirty="0"/>
              <a:t>float</a:t>
            </a:r>
            <a:r>
              <a:rPr lang="ko-KR" altLang="en-US" dirty="0"/>
              <a:t>을 비교할 경우 부동소수점 타입은 오차가 있으므로 피연산자의 타입을 하나로 통일하거나 정수로 변환해서 비교해야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ex. 0.1 == 0.1f (false)</a:t>
            </a:r>
          </a:p>
        </p:txBody>
      </p:sp>
    </p:spTree>
    <p:extLst>
      <p:ext uri="{BB962C8B-B14F-4D97-AF65-F5344CB8AC3E}">
        <p14:creationId xmlns:p14="http://schemas.microsoft.com/office/powerpoint/2010/main" val="311656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ECD42-A004-42A5-96C7-E6DE690E3037}"/>
              </a:ext>
            </a:extLst>
          </p:cNvPr>
          <p:cNvSpPr txBox="1"/>
          <p:nvPr/>
        </p:nvSpPr>
        <p:spPr>
          <a:xfrm>
            <a:off x="236775" y="1261801"/>
            <a:ext cx="5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비교 연산자</a:t>
            </a:r>
            <a:r>
              <a:rPr lang="en-US" altLang="ko-KR" sz="2800" dirty="0"/>
              <a:t>(==, !=, &gt;, &gt;=, &lt;, &lt;=)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35734-E31A-47CA-B6DE-E46E5A0787B9}"/>
              </a:ext>
            </a:extLst>
          </p:cNvPr>
          <p:cNvSpPr txBox="1"/>
          <p:nvPr/>
        </p:nvSpPr>
        <p:spPr>
          <a:xfrm>
            <a:off x="294319" y="1826083"/>
            <a:ext cx="11334417" cy="293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String</a:t>
            </a:r>
            <a:r>
              <a:rPr lang="ko-KR" altLang="en-US" dirty="0"/>
              <a:t>은 </a:t>
            </a:r>
            <a:r>
              <a:rPr lang="en-US" altLang="ko-KR" dirty="0"/>
              <a:t>==, !=</a:t>
            </a:r>
            <a:r>
              <a:rPr lang="ko-KR" altLang="en-US" dirty="0"/>
              <a:t>만 사용 가능하며 두 연산자는 </a:t>
            </a:r>
            <a:r>
              <a:rPr lang="en-US" altLang="ko-KR" dirty="0"/>
              <a:t>String </a:t>
            </a:r>
            <a:r>
              <a:rPr lang="ko-KR" altLang="en-US" dirty="0"/>
              <a:t>객체가 참조하는 객체가</a:t>
            </a:r>
            <a:br>
              <a:rPr lang="en-US" altLang="ko-KR" dirty="0"/>
            </a:br>
            <a:r>
              <a:rPr lang="ko-KR" altLang="en-US" dirty="0"/>
              <a:t> 동일한지</a:t>
            </a:r>
            <a:r>
              <a:rPr lang="en-US" altLang="ko-KR" dirty="0"/>
              <a:t>, </a:t>
            </a:r>
            <a:r>
              <a:rPr lang="ko-KR" altLang="en-US" dirty="0" err="1"/>
              <a:t>다른지를</a:t>
            </a:r>
            <a:r>
              <a:rPr lang="ko-KR" altLang="en-US" dirty="0"/>
              <a:t> 판단한다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자바는 문자열 </a:t>
            </a:r>
            <a:r>
              <a:rPr lang="ko-KR" altLang="en-US" dirty="0" err="1"/>
              <a:t>리터럴이</a:t>
            </a:r>
            <a:r>
              <a:rPr lang="ko-KR" altLang="en-US" dirty="0"/>
              <a:t> 동일하면 동일한 </a:t>
            </a:r>
            <a:r>
              <a:rPr lang="en-US" altLang="ko-KR" dirty="0"/>
              <a:t>String </a:t>
            </a:r>
            <a:r>
              <a:rPr lang="ko-KR" altLang="en-US" dirty="0"/>
              <a:t>객체를 참조하도록 되어있다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new </a:t>
            </a:r>
            <a:r>
              <a:rPr lang="ko-KR" altLang="en-US" dirty="0"/>
              <a:t>연산자로 생성하면 새로운 객체의 </a:t>
            </a:r>
            <a:r>
              <a:rPr lang="ko-KR" altLang="en-US" dirty="0" err="1"/>
              <a:t>주소값을</a:t>
            </a:r>
            <a:r>
              <a:rPr lang="ko-KR" altLang="en-US" dirty="0"/>
              <a:t> 갖는다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ex. String str1 = “1”; String str2 = “1”; String str3= new String(“1”);</a:t>
            </a:r>
            <a:br>
              <a:rPr lang="en-US" altLang="ko-KR" dirty="0"/>
            </a:br>
            <a:r>
              <a:rPr lang="en-US" altLang="ko-KR" dirty="0"/>
              <a:t>str1 == str2;(true)  str1 == str3;(false)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String</a:t>
            </a:r>
            <a:r>
              <a:rPr lang="ko-KR" altLang="en-US" dirty="0"/>
              <a:t> 객체의 문자열을 비교하기 위해서는 </a:t>
            </a:r>
            <a:r>
              <a:rPr lang="en-US" altLang="ko-KR" dirty="0"/>
              <a:t>equals() </a:t>
            </a:r>
            <a:r>
              <a:rPr lang="ko-KR" altLang="en-US" dirty="0"/>
              <a:t>메소드를 사용해야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ex. str1.equals(str2)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ED595-61C2-4E84-8B48-0120B5294FC1}"/>
              </a:ext>
            </a:extLst>
          </p:cNvPr>
          <p:cNvSpPr txBox="1"/>
          <p:nvPr/>
        </p:nvSpPr>
        <p:spPr>
          <a:xfrm>
            <a:off x="236774" y="4759515"/>
            <a:ext cx="940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논리 연산자</a:t>
            </a:r>
            <a:r>
              <a:rPr lang="en-US" altLang="ko-KR" sz="2800" dirty="0"/>
              <a:t>(&amp;&amp;(and), &amp;(and), ||(or), |(or), ^(</a:t>
            </a:r>
            <a:r>
              <a:rPr lang="en-US" altLang="ko-KR" sz="2800" dirty="0" err="1"/>
              <a:t>xor</a:t>
            </a:r>
            <a:r>
              <a:rPr lang="en-US" altLang="ko-KR" sz="2800" dirty="0"/>
              <a:t>), !(not 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1FC0F-664C-4F9A-B9EE-298BAB323E87}"/>
              </a:ext>
            </a:extLst>
          </p:cNvPr>
          <p:cNvSpPr txBox="1"/>
          <p:nvPr/>
        </p:nvSpPr>
        <p:spPr>
          <a:xfrm>
            <a:off x="294319" y="5323797"/>
            <a:ext cx="11334417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&amp;&amp;</a:t>
            </a:r>
            <a:r>
              <a:rPr lang="ko-KR" altLang="en-US" dirty="0"/>
              <a:t>와 </a:t>
            </a:r>
            <a:r>
              <a:rPr lang="en-US" altLang="ko-KR" dirty="0"/>
              <a:t>||</a:t>
            </a:r>
            <a:r>
              <a:rPr lang="ko-KR" altLang="en-US" dirty="0"/>
              <a:t>가</a:t>
            </a:r>
            <a:r>
              <a:rPr lang="en-US" altLang="ko-KR" dirty="0"/>
              <a:t> &amp;</a:t>
            </a:r>
            <a:r>
              <a:rPr lang="ko-KR" altLang="en-US" dirty="0"/>
              <a:t>와 </a:t>
            </a:r>
            <a:r>
              <a:rPr lang="en-US" altLang="ko-KR" dirty="0"/>
              <a:t>|</a:t>
            </a:r>
            <a:r>
              <a:rPr lang="ko-KR" altLang="en-US" dirty="0"/>
              <a:t>랑 같은 결과를 내지만 좀더 효율적으로 동작한다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&amp;&amp;</a:t>
            </a:r>
            <a:r>
              <a:rPr lang="ko-KR" altLang="en-US" dirty="0"/>
              <a:t>은 앞 피연산자가 </a:t>
            </a:r>
            <a:r>
              <a:rPr lang="en-US" altLang="ko-KR" dirty="0"/>
              <a:t>false</a:t>
            </a:r>
            <a:r>
              <a:rPr lang="ko-KR" altLang="en-US" dirty="0"/>
              <a:t>면</a:t>
            </a:r>
            <a:r>
              <a:rPr lang="en-US" altLang="ko-KR" dirty="0"/>
              <a:t>, ||</a:t>
            </a:r>
            <a:r>
              <a:rPr lang="ko-KR" altLang="en-US" dirty="0"/>
              <a:t>는 앞 피연산자가 </a:t>
            </a:r>
            <a:r>
              <a:rPr lang="en-US" altLang="ko-KR" dirty="0"/>
              <a:t>true</a:t>
            </a:r>
            <a:r>
              <a:rPr lang="ko-KR" altLang="en-US" dirty="0"/>
              <a:t>면 뒤 피연산자를 보지 않고 산출한다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150A0DCB-B9DB-49DF-ADB5-2FEE6B600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35" y="1076960"/>
            <a:ext cx="3552265" cy="37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ECD42-A004-42A5-96C7-E6DE690E3037}"/>
              </a:ext>
            </a:extLst>
          </p:cNvPr>
          <p:cNvSpPr txBox="1"/>
          <p:nvPr/>
        </p:nvSpPr>
        <p:spPr>
          <a:xfrm>
            <a:off x="324180" y="1839939"/>
            <a:ext cx="800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비트 논리 연산자</a:t>
            </a:r>
            <a:r>
              <a:rPr lang="en-US" altLang="ko-KR" sz="2800" dirty="0"/>
              <a:t>(&amp;, |, ^, ~))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35734-E31A-47CA-B6DE-E46E5A0787B9}"/>
              </a:ext>
            </a:extLst>
          </p:cNvPr>
          <p:cNvSpPr txBox="1"/>
          <p:nvPr/>
        </p:nvSpPr>
        <p:spPr>
          <a:xfrm>
            <a:off x="381725" y="2404221"/>
            <a:ext cx="11334417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표현이 가능한 정수 타입만 연산 가능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피연산자를 </a:t>
            </a:r>
            <a:r>
              <a:rPr lang="en-US" altLang="ko-KR" dirty="0"/>
              <a:t>int </a:t>
            </a:r>
            <a:r>
              <a:rPr lang="ko-KR" altLang="en-US" dirty="0"/>
              <a:t>타입으로 자동 타입 변환한 후 연산 수행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ED595-61C2-4E84-8B48-0120B5294FC1}"/>
              </a:ext>
            </a:extLst>
          </p:cNvPr>
          <p:cNvSpPr txBox="1"/>
          <p:nvPr/>
        </p:nvSpPr>
        <p:spPr>
          <a:xfrm>
            <a:off x="264117" y="3735858"/>
            <a:ext cx="940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비트 이동 연산자</a:t>
            </a:r>
            <a:r>
              <a:rPr lang="en-US" altLang="ko-KR" sz="2800" dirty="0"/>
              <a:t>(&lt;&lt;, &gt;&gt;, &gt;&gt;&gt;)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2BBD2F3-C5A0-4155-A528-CF84156CC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0" y="1076960"/>
            <a:ext cx="5522259" cy="322318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C3B48EF1-6A04-4188-A444-D402D8647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8" y="4133850"/>
            <a:ext cx="62198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9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연산자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ECD42-A004-42A5-96C7-E6DE690E3037}"/>
              </a:ext>
            </a:extLst>
          </p:cNvPr>
          <p:cNvSpPr txBox="1"/>
          <p:nvPr/>
        </p:nvSpPr>
        <p:spPr>
          <a:xfrm>
            <a:off x="324180" y="1318837"/>
            <a:ext cx="1092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대입 연산자</a:t>
            </a:r>
            <a:r>
              <a:rPr lang="en-US" altLang="ko-KR" sz="2800" dirty="0"/>
              <a:t>(=, +=, -=, *=, /=, %=, &amp;=, ^=, |=, &lt;&lt;=, &gt;&gt;=, &lt;&lt;&lt;=)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35734-E31A-47CA-B6DE-E46E5A0787B9}"/>
              </a:ext>
            </a:extLst>
          </p:cNvPr>
          <p:cNvSpPr txBox="1"/>
          <p:nvPr/>
        </p:nvSpPr>
        <p:spPr>
          <a:xfrm>
            <a:off x="371248" y="1926850"/>
            <a:ext cx="11334417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연산자 중 가장 낮은 연산 순위이므로 가장 나중에 수행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연산 진행 방향이 오른쪽에서 왼쪽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ED595-61C2-4E84-8B48-0120B5294FC1}"/>
              </a:ext>
            </a:extLst>
          </p:cNvPr>
          <p:cNvSpPr txBox="1"/>
          <p:nvPr/>
        </p:nvSpPr>
        <p:spPr>
          <a:xfrm>
            <a:off x="264117" y="3735858"/>
            <a:ext cx="940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삼항</a:t>
            </a:r>
            <a:r>
              <a:rPr lang="ko-KR" altLang="en-US" sz="2800" dirty="0"/>
              <a:t> 연산자</a:t>
            </a:r>
            <a:r>
              <a:rPr lang="en-US" altLang="ko-KR" sz="2800" dirty="0"/>
              <a:t>(~ ? ~ : ~)</a:t>
            </a:r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A19502-5AA7-4EB6-A719-B7260D1F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506" y="1926850"/>
            <a:ext cx="4075245" cy="4003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C19F05-97F5-4502-A8A8-504B94331615}"/>
              </a:ext>
            </a:extLst>
          </p:cNvPr>
          <p:cNvSpPr txBox="1"/>
          <p:nvPr/>
        </p:nvSpPr>
        <p:spPr>
          <a:xfrm>
            <a:off x="324180" y="4207071"/>
            <a:ext cx="11334417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조건식</a:t>
            </a:r>
            <a:r>
              <a:rPr lang="en-US" altLang="ko-KR" dirty="0"/>
              <a:t>(</a:t>
            </a:r>
            <a:r>
              <a:rPr lang="ko-KR" altLang="en-US" dirty="0"/>
              <a:t>피연산자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? </a:t>
            </a:r>
            <a:r>
              <a:rPr lang="ko-KR" altLang="en-US" dirty="0"/>
              <a:t>값</a:t>
            </a:r>
            <a:r>
              <a:rPr lang="en-US" altLang="ko-KR" dirty="0"/>
              <a:t>or</a:t>
            </a:r>
            <a:r>
              <a:rPr lang="ko-KR" altLang="en-US" dirty="0" err="1"/>
              <a:t>연산식</a:t>
            </a:r>
            <a:r>
              <a:rPr lang="en-US" altLang="ko-KR" dirty="0"/>
              <a:t>(</a:t>
            </a:r>
            <a:r>
              <a:rPr lang="ko-KR" altLang="en-US" dirty="0"/>
              <a:t>피연산자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or</a:t>
            </a:r>
            <a:r>
              <a:rPr lang="ko-KR" altLang="en-US" dirty="0" err="1"/>
              <a:t>연산식</a:t>
            </a:r>
            <a:r>
              <a:rPr lang="en-US" altLang="ko-KR" dirty="0"/>
              <a:t>(</a:t>
            </a:r>
            <a:r>
              <a:rPr lang="ko-KR" altLang="en-US" dirty="0"/>
              <a:t>피연산자</a:t>
            </a:r>
            <a:r>
              <a:rPr lang="en-US" altLang="ko-KR" dirty="0"/>
              <a:t>3)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조건식이 </a:t>
            </a:r>
            <a:r>
              <a:rPr lang="en-US" altLang="ko-KR" dirty="0"/>
              <a:t>true</a:t>
            </a:r>
            <a:r>
              <a:rPr lang="ko-KR" altLang="en-US" dirty="0"/>
              <a:t>면 </a:t>
            </a:r>
            <a:r>
              <a:rPr lang="ko-KR" altLang="en-US" dirty="0" err="1"/>
              <a:t>삼항</a:t>
            </a:r>
            <a:r>
              <a:rPr lang="ko-KR" altLang="en-US" dirty="0"/>
              <a:t> 연산자 결과가 피연산자</a:t>
            </a:r>
            <a:r>
              <a:rPr lang="en-US" altLang="ko-KR" dirty="0"/>
              <a:t>2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조건식이 </a:t>
            </a:r>
            <a:r>
              <a:rPr lang="en-US" altLang="ko-KR" dirty="0"/>
              <a:t>false</a:t>
            </a:r>
            <a:r>
              <a:rPr lang="ko-KR" altLang="en-US" dirty="0"/>
              <a:t>면 </a:t>
            </a:r>
            <a:r>
              <a:rPr lang="ko-KR" altLang="en-US" dirty="0" err="1"/>
              <a:t>삼항</a:t>
            </a:r>
            <a:r>
              <a:rPr lang="ko-KR" altLang="en-US" dirty="0"/>
              <a:t> 연산자 결과가 피연산자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959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21648-9F97-4D8E-A502-11E762C22FE8}"/>
              </a:ext>
            </a:extLst>
          </p:cNvPr>
          <p:cNvSpPr txBox="1"/>
          <p:nvPr/>
        </p:nvSpPr>
        <p:spPr>
          <a:xfrm>
            <a:off x="161365" y="5943600"/>
            <a:ext cx="424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템플릿 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새별의</a:t>
            </a:r>
            <a:r>
              <a:rPr lang="ko-KR" altLang="en-US" dirty="0">
                <a:solidFill>
                  <a:schemeClr val="bg1"/>
                </a:solidFill>
              </a:rPr>
              <a:t> 파워포인트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http://bit.ly/saebyeol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386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프로그래밍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언어란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E87259A-BB1C-4266-BB08-B532CD485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2" y="1963907"/>
            <a:ext cx="4722055" cy="10769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BD96FAB-D7A8-450C-9471-3D19EF8D280F}"/>
              </a:ext>
            </a:extLst>
          </p:cNvPr>
          <p:cNvSpPr/>
          <p:nvPr/>
        </p:nvSpPr>
        <p:spPr>
          <a:xfrm>
            <a:off x="2877888" y="3247053"/>
            <a:ext cx="709126" cy="1481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E1F2F3AC-03C2-4C84-93F0-55B38AEDE3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07" y="4909032"/>
            <a:ext cx="3030087" cy="1707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45308-7FAB-4F86-8F50-1AAADB487374}"/>
              </a:ext>
            </a:extLst>
          </p:cNvPr>
          <p:cNvSpPr txBox="1"/>
          <p:nvPr/>
        </p:nvSpPr>
        <p:spPr>
          <a:xfrm>
            <a:off x="1981591" y="3645209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6061124" y="3040867"/>
            <a:ext cx="50877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고급 언어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사람이 쉽게 이해할 수 있는 언어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ex. C, JAVA,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저급 언어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기계어에 가까운 언어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ex. </a:t>
            </a:r>
            <a:r>
              <a:rPr lang="ko-KR" altLang="en-US" dirty="0"/>
              <a:t>어셈블리어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E407A-B0A7-424F-8204-4407EA31A8A1}"/>
              </a:ext>
            </a:extLst>
          </p:cNvPr>
          <p:cNvSpPr txBox="1"/>
          <p:nvPr/>
        </p:nvSpPr>
        <p:spPr>
          <a:xfrm>
            <a:off x="2877886" y="1504915"/>
            <a:ext cx="70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소스</a:t>
            </a:r>
          </a:p>
        </p:txBody>
      </p:sp>
    </p:spTree>
    <p:extLst>
      <p:ext uri="{BB962C8B-B14F-4D97-AF65-F5344CB8AC3E}">
        <p14:creationId xmlns:p14="http://schemas.microsoft.com/office/powerpoint/2010/main" val="47890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744473" y="1902532"/>
            <a:ext cx="5087727" cy="422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자바의 특징</a:t>
            </a:r>
            <a:endParaRPr lang="en-US" altLang="ko-KR" sz="2800" dirty="0"/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이식성이 높은 언어이다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객체 지향 언어이다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함수적 스타일 코딩을 지원한다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메모리를 자동으로 관리한다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다양한 애플리케이션을 개발할 수 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멀티 스레드를 쉽게 구현할 수 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동적 로딩을 지원한다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막강한 오픈소스 라이브러리가 풍부하다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4D544-6B87-4F9E-9ACA-65883F3F8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864" y="2942478"/>
            <a:ext cx="34004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722957" y="2816119"/>
            <a:ext cx="5087727" cy="18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이식성이 높은 언어이다</a:t>
            </a:r>
            <a:endParaRPr lang="en-US" altLang="ko-KR" sz="2800" dirty="0"/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이식성이란</a:t>
            </a:r>
            <a:r>
              <a:rPr lang="ko-KR" altLang="en-US" dirty="0"/>
              <a:t> 서로 다른 실행 환경을 가진 시스템 간에 프로그램을 옮겨 실행할 수 있는 것</a:t>
            </a:r>
            <a:r>
              <a:rPr lang="en-US" altLang="ko-KR" dirty="0"/>
              <a:t>.	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CFFAC4-65CC-4858-BB93-310829EB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52" y="1902532"/>
            <a:ext cx="48196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647653" y="1716984"/>
            <a:ext cx="5087727" cy="380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객체 지향 언어이다</a:t>
            </a:r>
            <a:endParaRPr lang="en-US" altLang="ko-KR" sz="2800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객체 지향의 핵심은 적절한 책임을 수행하는 역할 간의 유연하고 견고한 협력 관계를 구축하는 것이다</a:t>
            </a:r>
            <a:r>
              <a:rPr lang="en-US" altLang="ko-KR" dirty="0"/>
              <a:t>.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객체지향의 중심에는 클래스가 아니라 객체가 위치하며</a:t>
            </a:r>
            <a:r>
              <a:rPr lang="en-US" altLang="ko-KR" dirty="0"/>
              <a:t>, </a:t>
            </a:r>
            <a:r>
              <a:rPr lang="ko-KR" altLang="en-US" dirty="0"/>
              <a:t>중요한 것은 클래스들의 정적인 관계가 아니라 메시지를 주고받는 객체들의 동적관계다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객체의 역할</a:t>
            </a:r>
            <a:r>
              <a:rPr lang="en-US" altLang="ko-KR" dirty="0"/>
              <a:t>, </a:t>
            </a:r>
            <a:r>
              <a:rPr lang="ko-KR" altLang="en-US" dirty="0"/>
              <a:t>책임</a:t>
            </a:r>
            <a:r>
              <a:rPr lang="en-US" altLang="ko-KR" dirty="0"/>
              <a:t>, </a:t>
            </a:r>
            <a:r>
              <a:rPr lang="ko-KR" altLang="en-US" dirty="0"/>
              <a:t>협력에 집중하라</a:t>
            </a:r>
            <a:r>
              <a:rPr lang="en-US" altLang="ko-KR" dirty="0"/>
              <a:t>.</a:t>
            </a:r>
          </a:p>
          <a:p>
            <a:pPr lvl="1">
              <a:lnSpc>
                <a:spcPct val="170000"/>
              </a:lnSpc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7AC6A-F105-44DF-9D2D-2AD5908A4D50}"/>
              </a:ext>
            </a:extLst>
          </p:cNvPr>
          <p:cNvSpPr txBox="1"/>
          <p:nvPr/>
        </p:nvSpPr>
        <p:spPr>
          <a:xfrm>
            <a:off x="5735380" y="1716984"/>
            <a:ext cx="5248178" cy="444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함수적 스타일 코딩을 지원한다</a:t>
            </a:r>
            <a:r>
              <a:rPr lang="en-US" altLang="ko-KR" sz="2800" dirty="0"/>
              <a:t>.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함수적 프로그래밍은 대용량 데이터의 병렬처리 그리고 이벤트 지향 프로그래밍에 적합하다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함수형의 특징인 데이터의 불변성으로 인한 스레드 안정성을 의미하는 것이라고 이해했습니다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실제로 페이스북의 경우 함수형 언어</a:t>
            </a:r>
            <a:r>
              <a:rPr lang="en-US" altLang="ko-KR" dirty="0"/>
              <a:t>(</a:t>
            </a:r>
            <a:r>
              <a:rPr lang="en-US" altLang="ko-KR" dirty="0" err="1"/>
              <a:t>Elrang</a:t>
            </a:r>
            <a:r>
              <a:rPr lang="en-US" altLang="ko-KR" dirty="0"/>
              <a:t>)</a:t>
            </a:r>
            <a:r>
              <a:rPr lang="ko-KR" altLang="en-US" dirty="0"/>
              <a:t>를 도입하여 엄청난 부하를 커버했다는 예시가 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JAVA8</a:t>
            </a:r>
            <a:r>
              <a:rPr lang="ko-KR" altLang="en-US" dirty="0"/>
              <a:t>부터 함수적 프로그래밍을 위해서</a:t>
            </a:r>
            <a:br>
              <a:rPr lang="en-US" altLang="ko-KR" dirty="0"/>
            </a:br>
            <a:r>
              <a:rPr lang="ko-KR" altLang="en-US" dirty="0"/>
              <a:t>람다식을 지원한다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20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1248" y="24187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자바란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EE03F-5BE0-4C92-B8F0-376440FDFAD4}"/>
              </a:ext>
            </a:extLst>
          </p:cNvPr>
          <p:cNvSpPr txBox="1"/>
          <p:nvPr/>
        </p:nvSpPr>
        <p:spPr>
          <a:xfrm>
            <a:off x="1" y="2095356"/>
            <a:ext cx="5735380" cy="29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800" dirty="0"/>
              <a:t>메모리를 자동으로 관리한다</a:t>
            </a:r>
            <a:r>
              <a:rPr lang="en-US" altLang="ko-KR" sz="28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개발자가 직접 메모리에 접근할 수 없도록 설계되었으며</a:t>
            </a:r>
            <a:r>
              <a:rPr lang="en-US" altLang="ko-KR" dirty="0"/>
              <a:t>, </a:t>
            </a:r>
            <a:r>
              <a:rPr lang="ko-KR" altLang="en-US" dirty="0"/>
              <a:t>메모리는 자바가 직접 관리한다</a:t>
            </a:r>
            <a:r>
              <a:rPr lang="en-US" altLang="ko-KR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객체 생성시 자동적으로 메모리 영역을 찾아서 할당하고</a:t>
            </a:r>
            <a:r>
              <a:rPr lang="en-US" altLang="ko-KR" dirty="0"/>
              <a:t>, </a:t>
            </a:r>
            <a:r>
              <a:rPr lang="ko-KR" altLang="en-US" dirty="0"/>
              <a:t>사용하지 않는 객체는 </a:t>
            </a:r>
            <a:r>
              <a:rPr lang="en-US" altLang="ko-KR" b="1" dirty="0"/>
              <a:t>GC</a:t>
            </a:r>
            <a:r>
              <a:rPr lang="ko-KR" altLang="en-US" dirty="0"/>
              <a:t>를 실행시켜 제거한다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857B7-C267-48DB-BA04-248548C9A403}"/>
              </a:ext>
            </a:extLst>
          </p:cNvPr>
          <p:cNvSpPr txBox="1"/>
          <p:nvPr/>
        </p:nvSpPr>
        <p:spPr>
          <a:xfrm>
            <a:off x="5735381" y="2095356"/>
            <a:ext cx="632394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면접질문</a:t>
            </a:r>
            <a:r>
              <a:rPr lang="en-US" altLang="ko-KR" sz="2800" dirty="0"/>
              <a:t>: GC</a:t>
            </a:r>
            <a:r>
              <a:rPr lang="ko-KR" altLang="en-US" sz="2800" dirty="0"/>
              <a:t>가 무엇인지</a:t>
            </a:r>
            <a:r>
              <a:rPr lang="en-US" altLang="ko-KR" sz="2800" dirty="0"/>
              <a:t>, </a:t>
            </a:r>
            <a:r>
              <a:rPr lang="ko-KR" altLang="en-US" sz="2800" dirty="0"/>
              <a:t>필요한 이유는 무엇인지</a:t>
            </a:r>
            <a:r>
              <a:rPr lang="en-US" altLang="ko-KR" sz="2800" dirty="0"/>
              <a:t>, </a:t>
            </a:r>
            <a:r>
              <a:rPr lang="ko-KR" altLang="en-US" sz="2800" dirty="0"/>
              <a:t>동작방식에 대해 설명해주세요</a:t>
            </a:r>
            <a:r>
              <a:rPr lang="en-US" altLang="ko-KR" sz="28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GC</a:t>
            </a:r>
            <a:r>
              <a:rPr lang="ko-KR" altLang="en-US" dirty="0"/>
              <a:t>는 </a:t>
            </a:r>
            <a:r>
              <a:rPr lang="en-US" altLang="ko-KR" dirty="0"/>
              <a:t>JVM</a:t>
            </a:r>
            <a:r>
              <a:rPr lang="ko-KR" altLang="en-US" dirty="0"/>
              <a:t>의 </a:t>
            </a:r>
            <a:r>
              <a:rPr lang="en-US" altLang="ko-KR" dirty="0"/>
              <a:t>Heap </a:t>
            </a:r>
            <a:r>
              <a:rPr lang="ko-KR" altLang="en-US" dirty="0"/>
              <a:t>영역에서 더 이상 사용하지 않는</a:t>
            </a:r>
            <a:br>
              <a:rPr lang="en-US" altLang="ko-KR" dirty="0"/>
            </a:br>
            <a:r>
              <a:rPr lang="ko-KR" altLang="en-US" dirty="0"/>
              <a:t>객체를 효과적으로 처리하는 작업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GC</a:t>
            </a:r>
            <a:r>
              <a:rPr lang="ko-KR" altLang="en-US" dirty="0"/>
              <a:t>가 필요한 이유는 자바는 개발자가 직접 메모리를 접근할 수 없기 때문에 객체를 제거하는 작업이 필요합니다</a:t>
            </a:r>
            <a:r>
              <a:rPr lang="en-US" altLang="ko-KR" dirty="0"/>
              <a:t>.</a:t>
            </a:r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2581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3111</Words>
  <Application>Microsoft Office PowerPoint</Application>
  <PresentationFormat>와이드스크린</PresentationFormat>
  <Paragraphs>422</Paragraphs>
  <Slides>46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Apple SD Gothic Neo</vt:lpstr>
      <vt:lpstr>Noto Sans KR</vt:lpstr>
      <vt:lpstr>나눔스퀘어 ExtraBold</vt:lpstr>
      <vt:lpstr>나눔스퀘어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김정수</cp:lastModifiedBy>
  <cp:revision>87</cp:revision>
  <dcterms:created xsi:type="dcterms:W3CDTF">2020-09-07T02:34:06Z</dcterms:created>
  <dcterms:modified xsi:type="dcterms:W3CDTF">2021-11-14T03:10:13Z</dcterms:modified>
</cp:coreProperties>
</file>